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1D"/>
    <a:srgbClr val="B2B2B2"/>
    <a:srgbClr val="BDC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pivotSource>
    <c:name>[Расчеты.xlsx]Свойства индивидуальных потоков!Сводная таблица1</c:name>
    <c:fmtId val="5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cap="none" spc="2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3442902718739576E-2"/>
          <c:y val="0.106342123056119"/>
          <c:w val="0.90333899819334784"/>
          <c:h val="0.59872780608306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'Свойства индивидуальных потоков'!$G$4:$G$5</c:f>
              <c:strCache>
                <c:ptCount val="1"/>
                <c:pt idx="0">
                  <c:v>ОЧИ</c:v>
                </c:pt>
              </c:strCache>
            </c:strRef>
          </c:tx>
          <c:spPr>
            <a:gradFill flip="none" rotWithShape="1">
              <a:gsLst>
                <a:gs pos="0">
                  <a:srgbClr val="C00000"/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solidFill>
                <a:schemeClr val="dk1">
                  <a:tint val="88500"/>
                  <a:shade val="95000"/>
                </a:schemeClr>
              </a:solidFill>
              <a:round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'Свойства индивидуальных потоков'!$F$6:$F$16</c:f>
              <c:strCache>
                <c:ptCount val="11"/>
                <c:pt idx="0">
                  <c:v>МТБЭ</c:v>
                </c:pt>
                <c:pt idx="1">
                  <c:v>Толуол концентрат</c:v>
                </c:pt>
                <c:pt idx="2">
                  <c:v>Риформат Л-35-11-1000</c:v>
                </c:pt>
                <c:pt idx="3">
                  <c:v>Алкилбензин</c:v>
                </c:pt>
                <c:pt idx="4">
                  <c:v>Риформат Л-35-11-600</c:v>
                </c:pt>
                <c:pt idx="5">
                  <c:v>н-бутан</c:v>
                </c:pt>
                <c:pt idx="6">
                  <c:v>Изопентан</c:v>
                </c:pt>
                <c:pt idx="7">
                  <c:v>Крекинг КТ-1</c:v>
                </c:pt>
                <c:pt idx="8">
                  <c:v>Изомеризат Изомалк-2</c:v>
                </c:pt>
                <c:pt idx="9">
                  <c:v>ГО БКК</c:v>
                </c:pt>
                <c:pt idx="10">
                  <c:v>АВТ 10. фр. нк.-62</c:v>
                </c:pt>
              </c:strCache>
            </c:strRef>
          </c:cat>
          <c:val>
            <c:numRef>
              <c:f>'Свойства индивидуальных потоков'!$G$6:$G$16</c:f>
              <c:numCache>
                <c:formatCode>General</c:formatCode>
                <c:ptCount val="11"/>
                <c:pt idx="0">
                  <c:v>125</c:v>
                </c:pt>
                <c:pt idx="1">
                  <c:v>117</c:v>
                </c:pt>
                <c:pt idx="2">
                  <c:v>103.49</c:v>
                </c:pt>
                <c:pt idx="3">
                  <c:v>96.62</c:v>
                </c:pt>
                <c:pt idx="4">
                  <c:v>94.2</c:v>
                </c:pt>
                <c:pt idx="5">
                  <c:v>93.6</c:v>
                </c:pt>
                <c:pt idx="6">
                  <c:v>91.47</c:v>
                </c:pt>
                <c:pt idx="7">
                  <c:v>91.01</c:v>
                </c:pt>
                <c:pt idx="8">
                  <c:v>90.64</c:v>
                </c:pt>
                <c:pt idx="9">
                  <c:v>89.19</c:v>
                </c:pt>
                <c:pt idx="10">
                  <c:v>59.3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46-4F10-9D90-25C1CAEB6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26164128"/>
        <c:axId val="326166624"/>
      </c:barChart>
      <c:catAx>
        <c:axId val="32616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326166624"/>
        <c:crosses val="autoZero"/>
        <c:auto val="1"/>
        <c:lblAlgn val="ctr"/>
        <c:lblOffset val="100"/>
        <c:noMultiLvlLbl val="0"/>
      </c:catAx>
      <c:valAx>
        <c:axId val="3261666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616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pivotSource>
    <c:name>[Расчеты.xlsx]Свойства индивидуальных потоков!Сводная таблица1</c:name>
    <c:fmtId val="7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cap="none" spc="2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3442902718739576E-2"/>
          <c:y val="0.106342123056119"/>
          <c:w val="0.90333899819334784"/>
          <c:h val="0.59872780608306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'Свойства индивидуальных потоков'!$G$4:$G$5</c:f>
              <c:strCache>
                <c:ptCount val="1"/>
                <c:pt idx="0">
                  <c:v>Ароматические углеводороды, % мас.</c:v>
                </c:pt>
              </c:strCache>
            </c:strRef>
          </c:tx>
          <c:spPr>
            <a:gradFill flip="none" rotWithShape="1">
              <a:gsLst>
                <a:gs pos="0">
                  <a:srgbClr val="C00000"/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solidFill>
                <a:schemeClr val="dk1">
                  <a:tint val="88500"/>
                  <a:shade val="95000"/>
                </a:schemeClr>
              </a:solidFill>
              <a:round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'Свойства индивидуальных потоков'!$F$6:$F$16</c:f>
              <c:strCache>
                <c:ptCount val="11"/>
                <c:pt idx="0">
                  <c:v>Толуол концентрат</c:v>
                </c:pt>
                <c:pt idx="1">
                  <c:v>Риформат Л-35-11-1000</c:v>
                </c:pt>
                <c:pt idx="2">
                  <c:v>Риформат Л-35-11-600</c:v>
                </c:pt>
                <c:pt idx="3">
                  <c:v>Крекинг КТ-1</c:v>
                </c:pt>
                <c:pt idx="4">
                  <c:v>ГО БКК</c:v>
                </c:pt>
                <c:pt idx="5">
                  <c:v>АВТ 10. фр. нк.-62</c:v>
                </c:pt>
                <c:pt idx="6">
                  <c:v>Алкилбензин</c:v>
                </c:pt>
                <c:pt idx="7">
                  <c:v>н-бутан</c:v>
                </c:pt>
                <c:pt idx="8">
                  <c:v>МТБЭ</c:v>
                </c:pt>
                <c:pt idx="9">
                  <c:v>Изопентан</c:v>
                </c:pt>
                <c:pt idx="10">
                  <c:v>Изомеризат Изомалк-2</c:v>
                </c:pt>
              </c:strCache>
            </c:strRef>
          </c:cat>
          <c:val>
            <c:numRef>
              <c:f>'Свойства индивидуальных потоков'!$G$6:$G$16</c:f>
              <c:numCache>
                <c:formatCode>General</c:formatCode>
                <c:ptCount val="11"/>
                <c:pt idx="0">
                  <c:v>100</c:v>
                </c:pt>
                <c:pt idx="1">
                  <c:v>80.3</c:v>
                </c:pt>
                <c:pt idx="2">
                  <c:v>61.59</c:v>
                </c:pt>
                <c:pt idx="3">
                  <c:v>34.483800000000002</c:v>
                </c:pt>
                <c:pt idx="4">
                  <c:v>23.768999999999998</c:v>
                </c:pt>
                <c:pt idx="5">
                  <c:v>5.0430000000000001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78-4B93-ADE8-8C9ED41FA3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26164128"/>
        <c:axId val="326166624"/>
      </c:barChart>
      <c:catAx>
        <c:axId val="32616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326166624"/>
        <c:crosses val="autoZero"/>
        <c:auto val="1"/>
        <c:lblAlgn val="ctr"/>
        <c:lblOffset val="100"/>
        <c:noMultiLvlLbl val="0"/>
      </c:catAx>
      <c:valAx>
        <c:axId val="3261666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616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pivotSource>
    <c:name>[Расчеты.xlsx]Свойства индивидуальных потоков!Сводная таблица1</c:name>
    <c:fmtId val="82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cap="none" spc="2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3442902718739576E-2"/>
          <c:y val="0.106342123056119"/>
          <c:w val="0.90333899819334784"/>
          <c:h val="0.59872780608306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'Свойства индивидуальных потоков'!$G$4:$G$5</c:f>
              <c:strCache>
                <c:ptCount val="1"/>
                <c:pt idx="0">
                  <c:v>Бензол, %мас</c:v>
                </c:pt>
              </c:strCache>
            </c:strRef>
          </c:tx>
          <c:spPr>
            <a:gradFill flip="none" rotWithShape="1">
              <a:gsLst>
                <a:gs pos="0">
                  <a:srgbClr val="C00000"/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solidFill>
                <a:schemeClr val="dk1">
                  <a:tint val="885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'Свойства индивидуальных потоков'!$F$6:$F$16</c:f>
              <c:strCache>
                <c:ptCount val="11"/>
                <c:pt idx="0">
                  <c:v>Риформат Л-35-11-600</c:v>
                </c:pt>
                <c:pt idx="1">
                  <c:v>Риформат Л-35-11-1000</c:v>
                </c:pt>
                <c:pt idx="2">
                  <c:v>ГО БКК</c:v>
                </c:pt>
                <c:pt idx="3">
                  <c:v>Крекинг КТ-1</c:v>
                </c:pt>
                <c:pt idx="4">
                  <c:v>АВТ 10. фр. нк.-62</c:v>
                </c:pt>
                <c:pt idx="5">
                  <c:v>н-бутан</c:v>
                </c:pt>
                <c:pt idx="6">
                  <c:v>МТБЭ</c:v>
                </c:pt>
                <c:pt idx="7">
                  <c:v>Толуол концентрат</c:v>
                </c:pt>
                <c:pt idx="8">
                  <c:v>Алкилбензин</c:v>
                </c:pt>
                <c:pt idx="9">
                  <c:v>Изопентан</c:v>
                </c:pt>
                <c:pt idx="10">
                  <c:v>Изомеризат Изомалк-2</c:v>
                </c:pt>
              </c:strCache>
            </c:strRef>
          </c:cat>
          <c:val>
            <c:numRef>
              <c:f>'Свойства индивидуальных потоков'!$G$6:$G$16</c:f>
              <c:numCache>
                <c:formatCode>General</c:formatCode>
                <c:ptCount val="11"/>
                <c:pt idx="0">
                  <c:v>4.2</c:v>
                </c:pt>
                <c:pt idx="1">
                  <c:v>2.4</c:v>
                </c:pt>
                <c:pt idx="2">
                  <c:v>0.7</c:v>
                </c:pt>
                <c:pt idx="3">
                  <c:v>0.7</c:v>
                </c:pt>
                <c:pt idx="4">
                  <c:v>0.3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31-4BF3-BEDB-507B4AC4D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26164128"/>
        <c:axId val="326166624"/>
      </c:barChart>
      <c:catAx>
        <c:axId val="32616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326166624"/>
        <c:crosses val="autoZero"/>
        <c:auto val="1"/>
        <c:lblAlgn val="ctr"/>
        <c:lblOffset val="100"/>
        <c:noMultiLvlLbl val="0"/>
      </c:catAx>
      <c:valAx>
        <c:axId val="3261666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616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pivotSource>
    <c:name>[Расчеты.xlsx]Свойства индивидуальных потоков!Сводная таблица1</c:name>
    <c:fmtId val="112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cap="none" spc="2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3442902718739576E-2"/>
          <c:y val="0.106342123056119"/>
          <c:w val="0.90333899819334784"/>
          <c:h val="0.59872780608306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'Свойства индивидуальных потоков'!$G$4:$G$5</c:f>
              <c:strCache>
                <c:ptCount val="1"/>
                <c:pt idx="0">
                  <c:v>Олефины, %мас</c:v>
                </c:pt>
              </c:strCache>
            </c:strRef>
          </c:tx>
          <c:spPr>
            <a:gradFill flip="none" rotWithShape="1">
              <a:gsLst>
                <a:gs pos="0">
                  <a:srgbClr val="C00000"/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solidFill>
                <a:schemeClr val="dk1">
                  <a:tint val="88500"/>
                  <a:shade val="95000"/>
                </a:schemeClr>
              </a:solidFill>
              <a:round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'Свойства индивидуальных потоков'!$F$6:$F$16</c:f>
              <c:strCache>
                <c:ptCount val="11"/>
                <c:pt idx="0">
                  <c:v>ГО БКК</c:v>
                </c:pt>
                <c:pt idx="1">
                  <c:v>Крекинг КТ-1</c:v>
                </c:pt>
                <c:pt idx="2">
                  <c:v>АВТ 10. фр. нк.-62</c:v>
                </c:pt>
                <c:pt idx="3">
                  <c:v>Риформат Л-35-11-1000</c:v>
                </c:pt>
                <c:pt idx="4">
                  <c:v>Риформат Л-35-11-600</c:v>
                </c:pt>
                <c:pt idx="5">
                  <c:v>Изомеризат Изомалк-2</c:v>
                </c:pt>
                <c:pt idx="6">
                  <c:v>МТБЭ</c:v>
                </c:pt>
                <c:pt idx="7">
                  <c:v>н-бутан</c:v>
                </c:pt>
                <c:pt idx="8">
                  <c:v>Алкилбензин</c:v>
                </c:pt>
                <c:pt idx="9">
                  <c:v>Толуол концентрат</c:v>
                </c:pt>
                <c:pt idx="10">
                  <c:v>Изопентан</c:v>
                </c:pt>
              </c:strCache>
            </c:strRef>
          </c:cat>
          <c:val>
            <c:numRef>
              <c:f>'Свойства индивидуальных потоков'!$G$6:$G$16</c:f>
              <c:numCache>
                <c:formatCode>General</c:formatCode>
                <c:ptCount val="11"/>
                <c:pt idx="0">
                  <c:v>26.867000000000001</c:v>
                </c:pt>
                <c:pt idx="1">
                  <c:v>19.7866</c:v>
                </c:pt>
                <c:pt idx="2">
                  <c:v>2.5999999999999999E-2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F-4CCA-A5CB-F1268494A5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26164128"/>
        <c:axId val="326166624"/>
      </c:barChart>
      <c:catAx>
        <c:axId val="32616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326166624"/>
        <c:crosses val="autoZero"/>
        <c:auto val="1"/>
        <c:lblAlgn val="ctr"/>
        <c:lblOffset val="100"/>
        <c:noMultiLvlLbl val="0"/>
      </c:catAx>
      <c:valAx>
        <c:axId val="3261666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616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pivotSource>
    <c:name>[Расчеты.xlsx]Свойства индивидуальных потоков!Сводная таблица1</c:name>
    <c:fmtId val="116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cap="none" spc="2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3442902718739576E-2"/>
          <c:y val="0.106342123056119"/>
          <c:w val="0.90333899819334784"/>
          <c:h val="0.59872780608306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'Свойства индивидуальных потоков'!$G$4:$G$5</c:f>
              <c:strCache>
                <c:ptCount val="1"/>
                <c:pt idx="0">
                  <c:v>Сера, %мас</c:v>
                </c:pt>
              </c:strCache>
            </c:strRef>
          </c:tx>
          <c:spPr>
            <a:gradFill flip="none" rotWithShape="1">
              <a:gsLst>
                <a:gs pos="0">
                  <a:srgbClr val="C00000"/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solidFill>
                <a:schemeClr val="dk1">
                  <a:tint val="885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'Свойства индивидуальных потоков'!$F$6:$F$16</c:f>
              <c:strCache>
                <c:ptCount val="11"/>
                <c:pt idx="0">
                  <c:v>Крекинг КТ-1</c:v>
                </c:pt>
                <c:pt idx="1">
                  <c:v>ГО БКК</c:v>
                </c:pt>
                <c:pt idx="2">
                  <c:v>Изопентан</c:v>
                </c:pt>
                <c:pt idx="3">
                  <c:v>АВТ 10. фр. нк.-62</c:v>
                </c:pt>
                <c:pt idx="4">
                  <c:v>Риформат Л-35-11-1000</c:v>
                </c:pt>
                <c:pt idx="5">
                  <c:v>Изомеризат Изомалк-2</c:v>
                </c:pt>
                <c:pt idx="6">
                  <c:v>н-бутан</c:v>
                </c:pt>
                <c:pt idx="7">
                  <c:v>Алкилбензин</c:v>
                </c:pt>
                <c:pt idx="8">
                  <c:v>МТБЭ</c:v>
                </c:pt>
                <c:pt idx="9">
                  <c:v>Риформат Л-35-11-600</c:v>
                </c:pt>
                <c:pt idx="10">
                  <c:v>Толуол концентрат</c:v>
                </c:pt>
              </c:strCache>
            </c:strRef>
          </c:cat>
          <c:val>
            <c:numRef>
              <c:f>'Свойства индивидуальных потоков'!$G$6:$G$16</c:f>
              <c:numCache>
                <c:formatCode>General</c:formatCode>
                <c:ptCount val="11"/>
                <c:pt idx="0">
                  <c:v>5.0000000000000001E-3</c:v>
                </c:pt>
                <c:pt idx="1">
                  <c:v>1E-3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73-4B2D-8B22-8D63777A8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26164128"/>
        <c:axId val="326166624"/>
      </c:barChart>
      <c:catAx>
        <c:axId val="32616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326166624"/>
        <c:crosses val="autoZero"/>
        <c:auto val="1"/>
        <c:lblAlgn val="ctr"/>
        <c:lblOffset val="100"/>
        <c:noMultiLvlLbl val="0"/>
      </c:catAx>
      <c:valAx>
        <c:axId val="3261666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616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pivotSource>
    <c:name>[Расчеты.xlsx]Свойства индивидуальных потоков!Сводная таблица1</c:name>
    <c:fmtId val="120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cap="none" spc="2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dk1">
                  <a:tint val="88500"/>
                  <a:lumMod val="110000"/>
                  <a:satMod val="105000"/>
                  <a:tint val="67000"/>
                </a:schemeClr>
              </a:gs>
              <a:gs pos="50000">
                <a:schemeClr val="dk1">
                  <a:tint val="88500"/>
                  <a:lumMod val="105000"/>
                  <a:satMod val="103000"/>
                  <a:tint val="73000"/>
                </a:schemeClr>
              </a:gs>
              <a:gs pos="100000">
                <a:schemeClr val="dk1">
                  <a:tint val="88500"/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rgbClr val="C00000"/>
              </a:gs>
              <a:gs pos="100000">
                <a:schemeClr val="tx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dk1">
                <a:tint val="88500"/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3442902718739576E-2"/>
          <c:y val="0.106342123056119"/>
          <c:w val="0.90333899819334784"/>
          <c:h val="0.59872780608306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'Свойства индивидуальных потоков'!$G$4:$G$5</c:f>
              <c:strCache>
                <c:ptCount val="1"/>
                <c:pt idx="0">
                  <c:v>ДНП потока</c:v>
                </c:pt>
              </c:strCache>
            </c:strRef>
          </c:tx>
          <c:spPr>
            <a:gradFill flip="none" rotWithShape="1">
              <a:gsLst>
                <a:gs pos="0">
                  <a:srgbClr val="C00000"/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solidFill>
                <a:schemeClr val="dk1">
                  <a:tint val="88500"/>
                  <a:shade val="95000"/>
                </a:schemeClr>
              </a:solidFill>
              <a:round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'Свойства индивидуальных потоков'!$F$6:$F$16</c:f>
              <c:strCache>
                <c:ptCount val="11"/>
                <c:pt idx="0">
                  <c:v>н-бутан</c:v>
                </c:pt>
                <c:pt idx="1">
                  <c:v>Изопентан</c:v>
                </c:pt>
                <c:pt idx="2">
                  <c:v>Крекинг КТ-1</c:v>
                </c:pt>
                <c:pt idx="3">
                  <c:v>Изомеризат Изомалк-2</c:v>
                </c:pt>
                <c:pt idx="4">
                  <c:v>ГО БКК</c:v>
                </c:pt>
                <c:pt idx="5">
                  <c:v>Алкилбензин</c:v>
                </c:pt>
                <c:pt idx="6">
                  <c:v>Риформат Л-35-11-600</c:v>
                </c:pt>
                <c:pt idx="7">
                  <c:v>МТБЭ</c:v>
                </c:pt>
                <c:pt idx="8">
                  <c:v>АВТ 10. фр. нк.-62</c:v>
                </c:pt>
                <c:pt idx="9">
                  <c:v>Риформат Л-35-11-1000</c:v>
                </c:pt>
                <c:pt idx="10">
                  <c:v>Толуол концентрат</c:v>
                </c:pt>
              </c:strCache>
            </c:strRef>
          </c:cat>
          <c:val>
            <c:numRef>
              <c:f>'Свойства индивидуальных потоков'!$G$6:$G$16</c:f>
              <c:numCache>
                <c:formatCode>General</c:formatCode>
                <c:ptCount val="11"/>
                <c:pt idx="0">
                  <c:v>355.42</c:v>
                </c:pt>
                <c:pt idx="1">
                  <c:v>140.63999999999999</c:v>
                </c:pt>
                <c:pt idx="2">
                  <c:v>71.150000000000006</c:v>
                </c:pt>
                <c:pt idx="3">
                  <c:v>64.14</c:v>
                </c:pt>
                <c:pt idx="4">
                  <c:v>54.77</c:v>
                </c:pt>
                <c:pt idx="5">
                  <c:v>46.45</c:v>
                </c:pt>
                <c:pt idx="6">
                  <c:v>45.14</c:v>
                </c:pt>
                <c:pt idx="7">
                  <c:v>40.31</c:v>
                </c:pt>
                <c:pt idx="8">
                  <c:v>34.24</c:v>
                </c:pt>
                <c:pt idx="9">
                  <c:v>20.23</c:v>
                </c:pt>
                <c:pt idx="10">
                  <c:v>7.15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9B-498B-B87D-BDD563F5B8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26164128"/>
        <c:axId val="326166624"/>
      </c:barChart>
      <c:catAx>
        <c:axId val="32616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326166624"/>
        <c:crosses val="autoZero"/>
        <c:auto val="1"/>
        <c:lblAlgn val="ctr"/>
        <c:lblOffset val="100"/>
        <c:noMultiLvlLbl val="0"/>
      </c:catAx>
      <c:valAx>
        <c:axId val="3261666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616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C325A-1C40-4CFB-AA1E-9C44A62DD133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B903D-5A1E-4367-BA20-D6C4E55FED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33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Группа 14"/>
          <p:cNvGrpSpPr/>
          <p:nvPr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1254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3890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4332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9565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9021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3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837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08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0454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4403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пасибо за внимани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Группа 14"/>
          <p:cNvGrpSpPr/>
          <p:nvPr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6403" y="1597445"/>
            <a:ext cx="10398141" cy="1831555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ru-RU" dirty="0"/>
              <a:t>Спасибо за внимание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0947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9218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445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111872"/>
            <a:ext cx="8961953" cy="795672"/>
          </a:xfrm>
          <a:solidFill>
            <a:schemeClr val="tx1"/>
          </a:solidFill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643" y="105001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11557950" y="449339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0179D74C-4C66-4FE3-B3F9-242B8FA0F877}"/>
              </a:ext>
            </a:extLst>
          </p:cNvPr>
          <p:cNvSpPr/>
          <p:nvPr userDrawn="1"/>
        </p:nvSpPr>
        <p:spPr>
          <a:xfrm rot="5400000">
            <a:off x="8873535" y="200290"/>
            <a:ext cx="795672" cy="61883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561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2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5945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768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561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00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474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48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176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8462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89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8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24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20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564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73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9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12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84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101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92631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6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10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395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825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034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44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EAF5B-5837-4102-98DD-401ADC0E5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A13505-42EA-4951-8D2A-A4A0890A1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AEA9FF-4556-460D-ACEF-E75735DD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4A-F17D-4A23-AF1A-457C27B51723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F243EC-FB1F-4535-93AA-CD35DF28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DDB1F-D229-4770-B51E-34425F30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104E-9BEC-4474-ACC0-6FCFD9144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04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28282"/>
            <a:ext cx="12192000" cy="68862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73" y="6160765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914660" y="6184950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6894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пасибо за вним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28282"/>
            <a:ext cx="12192000" cy="68862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74" y="6160765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6405" y="1625725"/>
            <a:ext cx="10417342" cy="2223347"/>
          </a:xfrm>
        </p:spPr>
        <p:txBody>
          <a:bodyPr anchor="ctr"/>
          <a:lstStyle>
            <a:lvl1pPr algn="ctr">
              <a:defRPr sz="6000" b="0"/>
            </a:lvl1pPr>
          </a:lstStyle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00230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235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7808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4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50" Type="http://schemas.microsoft.com/office/2007/relationships/hdphoto" Target="../media/hdphoto1.wdp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8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9.xml"/><Relationship Id="rId7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png"/><Relationship Id="rId5" Type="http://schemas.openxmlformats.org/officeDocument/2006/relationships/image" Target="../media/image64.svg"/><Relationship Id="rId10" Type="http://schemas.openxmlformats.org/officeDocument/2006/relationships/image" Target="../media/image640.png"/><Relationship Id="rId4" Type="http://schemas.openxmlformats.org/officeDocument/2006/relationships/image" Target="../media/image65.png"/><Relationship Id="rId9" Type="http://schemas.openxmlformats.org/officeDocument/2006/relationships/image" Target="../media/image6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slide" Target="slide9.xml"/><Relationship Id="rId7" Type="http://schemas.openxmlformats.org/officeDocument/2006/relationships/image" Target="../media/image6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2.xml"/><Relationship Id="rId6" Type="http://schemas.openxmlformats.org/officeDocument/2006/relationships/slide" Target="slide10.xml"/><Relationship Id="rId5" Type="http://schemas.openxmlformats.org/officeDocument/2006/relationships/image" Target="../media/image64.sv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jpeg"/><Relationship Id="rId5" Type="http://schemas.microsoft.com/office/2007/relationships/hdphoto" Target="../media/hdphoto9.wdp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2.png"/><Relationship Id="rId5" Type="http://schemas.openxmlformats.org/officeDocument/2006/relationships/image" Target="../media/image46.jpe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0.png"/><Relationship Id="rId5" Type="http://schemas.openxmlformats.org/officeDocument/2006/relationships/image" Target="../media/image46.jpe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5.png"/><Relationship Id="rId7" Type="http://schemas.openxmlformats.org/officeDocument/2006/relationships/image" Target="../media/image46.jpe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2.xml"/><Relationship Id="rId6" Type="http://schemas.microsoft.com/office/2007/relationships/hdphoto" Target="../media/hdphoto6.wdp"/><Relationship Id="rId5" Type="http://schemas.openxmlformats.org/officeDocument/2006/relationships/image" Target="../media/image71.png"/><Relationship Id="rId10" Type="http://schemas.openxmlformats.org/officeDocument/2006/relationships/image" Target="../media/image77.jpeg"/><Relationship Id="rId4" Type="http://schemas.microsoft.com/office/2007/relationships/hdphoto" Target="../media/hdphoto10.wdp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emf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emf"/><Relationship Id="rId11" Type="http://schemas.openxmlformats.org/officeDocument/2006/relationships/image" Target="../media/image45.gi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chart" Target="../charts/chart4.xml"/><Relationship Id="rId7" Type="http://schemas.openxmlformats.org/officeDocument/2006/relationships/image" Target="../media/image5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7.wdp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46.jpe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jpe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1.png"/><Relationship Id="rId7" Type="http://schemas.openxmlformats.org/officeDocument/2006/relationships/image" Target="../media/image64.sv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5" Type="http://schemas.openxmlformats.org/officeDocument/2006/relationships/slide" Target="slide10.xml"/><Relationship Id="rId10" Type="http://schemas.openxmlformats.org/officeDocument/2006/relationships/image" Target="../media/image600.png"/><Relationship Id="rId4" Type="http://schemas.openxmlformats.org/officeDocument/2006/relationships/image" Target="../media/image62.svg"/><Relationship Id="rId9" Type="http://schemas.openxmlformats.org/officeDocument/2006/relationships/image" Target="../media/image5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90FA5F4-B693-41A9-A557-2D802E300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404" y="596901"/>
            <a:ext cx="10417343" cy="2275608"/>
          </a:xfrm>
        </p:spPr>
        <p:txBody>
          <a:bodyPr anchor="ctr">
            <a:normAutofit/>
          </a:bodyPr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Расчет календарного планирования выпуска бензинов различных марок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EF9C7A0E-BBFB-4205-AE5F-413A219D5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8442" y="3094501"/>
            <a:ext cx="9144000" cy="1263082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Курсовой проект по дисциплине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«Системный анализ процессов химической технологии»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F683AE7-84BB-4929-9EEC-8F7400F4DD1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819000" y="4772667"/>
            <a:ext cx="4657546" cy="1028825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Выполнил студент 4-го курса гр. 2Д8Б:</a:t>
            </a:r>
          </a:p>
          <a:p>
            <a:r>
              <a:rPr lang="ru-RU" dirty="0">
                <a:solidFill>
                  <a:schemeClr val="tx1"/>
                </a:solidFill>
              </a:rPr>
              <a:t>Лукьянов Д.М.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D6C252-14E2-4B1C-B7C5-A898C30E5702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819000" y="5604203"/>
            <a:ext cx="4657545" cy="1253797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chemeClr val="tx1"/>
                </a:solidFill>
              </a:rPr>
              <a:t>Руководитель:</a:t>
            </a:r>
          </a:p>
          <a:p>
            <a:r>
              <a:rPr lang="ru-RU" sz="1800" dirty="0">
                <a:solidFill>
                  <a:schemeClr val="tx1"/>
                </a:solidFill>
              </a:rPr>
              <a:t>к.т.н., доцент ОХИ ИШПР</a:t>
            </a:r>
          </a:p>
          <a:p>
            <a:r>
              <a:rPr lang="ru-RU" sz="1800" dirty="0">
                <a:solidFill>
                  <a:schemeClr val="tx1"/>
                </a:solidFill>
              </a:rPr>
              <a:t>Чузлов В.А.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19829B7-DD0A-4991-899A-7A2AB607125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09.04.2022</a:t>
            </a:r>
          </a:p>
        </p:txBody>
      </p:sp>
      <p:pic>
        <p:nvPicPr>
          <p:cNvPr id="7174" name="Picture 6" descr="Вороны страшные рисунки (68 фото) » Рисунки для срисовки и не только">
            <a:extLst>
              <a:ext uri="{FF2B5EF4-FFF2-40B4-BE49-F238E27FC236}">
                <a16:creationId xmlns:a16="http://schemas.microsoft.com/office/drawing/2014/main" id="{158F4AB0-68E4-46EE-942B-C3E191D6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817" y="-19946"/>
            <a:ext cx="1648825" cy="20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F9A18F89-480D-42DB-A116-9116FE96EA99}"/>
              </a:ext>
            </a:extLst>
          </p:cNvPr>
          <p:cNvSpPr/>
          <p:nvPr/>
        </p:nvSpPr>
        <p:spPr>
          <a:xfrm>
            <a:off x="10825552" y="950829"/>
            <a:ext cx="61782" cy="6072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63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B5CA3D-EDD1-41AE-AC43-BA151BEE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рецептур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162EEED-5B5F-4E2E-9DDA-4A8EE0476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1844"/>
              </p:ext>
            </p:extLst>
          </p:nvPr>
        </p:nvGraphicFramePr>
        <p:xfrm>
          <a:off x="416976" y="1460440"/>
          <a:ext cx="5558952" cy="3662771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852389">
                  <a:extLst>
                    <a:ext uri="{9D8B030D-6E8A-4147-A177-3AD203B41FA5}">
                      <a16:colId xmlns:a16="http://schemas.microsoft.com/office/drawing/2014/main" val="4004722977"/>
                    </a:ext>
                  </a:extLst>
                </a:gridCol>
                <a:gridCol w="1235521">
                  <a:extLst>
                    <a:ext uri="{9D8B030D-6E8A-4147-A177-3AD203B41FA5}">
                      <a16:colId xmlns:a16="http://schemas.microsoft.com/office/drawing/2014/main" val="3317650579"/>
                    </a:ext>
                  </a:extLst>
                </a:gridCol>
                <a:gridCol w="1235521">
                  <a:extLst>
                    <a:ext uri="{9D8B030D-6E8A-4147-A177-3AD203B41FA5}">
                      <a16:colId xmlns:a16="http://schemas.microsoft.com/office/drawing/2014/main" val="1339375799"/>
                    </a:ext>
                  </a:extLst>
                </a:gridCol>
                <a:gridCol w="1235521">
                  <a:extLst>
                    <a:ext uri="{9D8B030D-6E8A-4147-A177-3AD203B41FA5}">
                      <a16:colId xmlns:a16="http://schemas.microsoft.com/office/drawing/2014/main" val="3017265624"/>
                    </a:ext>
                  </a:extLst>
                </a:gridCol>
              </a:tblGrid>
              <a:tr h="551818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Поток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Мас. доля в АИ‑92</a:t>
                      </a:r>
                      <a:r>
                        <a:rPr lang="ru-RU" sz="1100">
                          <a:effectLst/>
                        </a:rPr>
                        <a:t>, %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Мас. доля в АИ‑95</a:t>
                      </a:r>
                      <a:r>
                        <a:rPr lang="ru-RU" sz="1100">
                          <a:effectLst/>
                        </a:rPr>
                        <a:t>, %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Мас. доля в АИ‑98</a:t>
                      </a:r>
                      <a:r>
                        <a:rPr lang="ru-RU" sz="1100">
                          <a:effectLst/>
                        </a:rPr>
                        <a:t>, %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1984216544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н‑бутан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</a:rPr>
                        <a:t>1,170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2143615"/>
                  </a:ext>
                </a:extLst>
              </a:tr>
              <a:tr h="34449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АВТ-10 фр. Нк‑62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0,299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0,031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7632104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Алкилбензин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</a:rPr>
                        <a:t>4,615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10,217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8,861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136309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ГО БКК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51,603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21,087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22,709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5349883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Изомеризат Изомалк-2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5,866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</a:rPr>
                        <a:t>14,874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11,264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37088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Изопентан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5,376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7,697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12,567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2368003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Крекинг КТ-1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10,125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16,772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3,717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5765755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МТБЭ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6,514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0581011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Риформат Л-35-11/1000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20,946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16,973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</a:rPr>
                        <a:t>19,666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1947572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Риформат Л-35-11/600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5,149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</a:rPr>
                        <a:t>5,750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79066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Толуол концентрат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7,201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</a:rPr>
                        <a:t>8,951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16401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9AFB7E43-CA5C-4FA0-91D4-C2CDA2F28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478468"/>
                  </p:ext>
                </p:extLst>
              </p:nvPr>
            </p:nvGraphicFramePr>
            <p:xfrm>
              <a:off x="6333054" y="1460440"/>
              <a:ext cx="5558951" cy="3677355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00187">
                      <a:extLst>
                        <a:ext uri="{9D8B030D-6E8A-4147-A177-3AD203B41FA5}">
                          <a16:colId xmlns:a16="http://schemas.microsoft.com/office/drawing/2014/main" val="3320821154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119430593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75517617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948234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398531313"/>
                        </a:ext>
                      </a:extLst>
                    </a:gridCol>
                  </a:tblGrid>
                  <a:tr h="735474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Свойство</a:t>
                          </a:r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1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,расч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1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 для марки АИ‑92</a:t>
                          </a:r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1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,расч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1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 для марки АИ‑95</a:t>
                          </a:r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1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,расч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1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 для марки АИ‑98</a:t>
                          </a:r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1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100" b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𝝍</m:t>
                                    </m:r>
                                  </m:e>
                                  <m:sub>
                                    <m:r>
                                      <a:rPr lang="ru-RU" sz="1100" b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ru-RU" sz="1100" b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,треб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99552837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ОЧИ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92,15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95,21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98,16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92/95/98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772281"/>
                      </a:ext>
                    </a:extLst>
                  </a:tr>
                  <a:tr h="464823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Аромат. </a:t>
                          </a:r>
                          <a:r>
                            <a:rPr lang="ru-RU" sz="1100" b="1" kern="12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соед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.,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об.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32,59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34,80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34,74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35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3501231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Бензол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об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0,83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0,75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0,75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60020446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Олефины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об.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15,87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8,98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6,82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18,0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136900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Сера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мас.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0,0010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0,0010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0,0004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0,001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9433006"/>
                      </a:ext>
                    </a:extLst>
                  </a:tr>
                  <a:tr h="73738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Оксигенаты (МТБЭ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),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мас.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 dirty="0">
                              <a:solidFill>
                                <a:srgbClr val="000000"/>
                              </a:solidFill>
                              <a:effectLst/>
                            </a:rPr>
                            <a:t>0,00</a:t>
                          </a:r>
                          <a:endParaRPr lang="ru-RU" sz="11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6,51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15,0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0684916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ДНП потока, кПа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60,11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57,09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63,95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 dirty="0">
                              <a:effectLst/>
                            </a:rPr>
                            <a:t>67,5</a:t>
                          </a:r>
                          <a:endParaRPr lang="ru-RU" sz="11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3702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9AFB7E43-CA5C-4FA0-91D4-C2CDA2F28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478468"/>
                  </p:ext>
                </p:extLst>
              </p:nvPr>
            </p:nvGraphicFramePr>
            <p:xfrm>
              <a:off x="6333054" y="1460440"/>
              <a:ext cx="5558951" cy="3677355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00187">
                      <a:extLst>
                        <a:ext uri="{9D8B030D-6E8A-4147-A177-3AD203B41FA5}">
                          <a16:colId xmlns:a16="http://schemas.microsoft.com/office/drawing/2014/main" val="3320821154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119430593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75517617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948234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398531313"/>
                        </a:ext>
                      </a:extLst>
                    </a:gridCol>
                  </a:tblGrid>
                  <a:tr h="744411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Свойство</a:t>
                          </a:r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2346" r="-301852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0736" r="-200000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62963" r="-101235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60123" r="-613" b="-3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552837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ОЧИ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92,15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95,21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98,16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92/95/98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772281"/>
                      </a:ext>
                    </a:extLst>
                  </a:tr>
                  <a:tr h="470472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Аромат. </a:t>
                          </a:r>
                          <a:r>
                            <a:rPr lang="ru-RU" sz="1100" b="1" kern="12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соед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., % об.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32,59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34,80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34,74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35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3501231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Бензол, % об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0,83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0,75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0,75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60020446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Олефины, % об.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15,87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8,98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6,82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18,0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136900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Сера, % мас.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0,0010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0,0010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0,0004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0,001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9433006"/>
                      </a:ext>
                    </a:extLst>
                  </a:tr>
                  <a:tr h="73738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Оксигенаты (МТБЭ), % мас.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 dirty="0">
                              <a:solidFill>
                                <a:srgbClr val="000000"/>
                              </a:solidFill>
                              <a:effectLst/>
                            </a:rPr>
                            <a:t>0,00</a:t>
                          </a:r>
                          <a:endParaRPr lang="ru-RU" sz="11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6,51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15,0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0684916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ДНП потока, кПа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60,11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57,09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63,95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 dirty="0">
                              <a:effectLst/>
                            </a:rPr>
                            <a:t>67,5</a:t>
                          </a:r>
                          <a:endParaRPr lang="ru-RU" sz="11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370291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Рисунок 12" descr="Мензурка">
            <a:hlinkClick r:id="rId3" action="ppaction://hlinksldjump"/>
            <a:extLst>
              <a:ext uri="{FF2B5EF4-FFF2-40B4-BE49-F238E27FC236}">
                <a16:creationId xmlns:a16="http://schemas.microsoft.com/office/drawing/2014/main" id="{AA866E81-C5B5-4ABA-A45D-25243982D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1961" y="5506145"/>
            <a:ext cx="1239983" cy="1239983"/>
          </a:xfrm>
          <a:prstGeom prst="rect">
            <a:avLst/>
          </a:prstGeom>
        </p:spPr>
      </p:pic>
      <p:pic>
        <p:nvPicPr>
          <p:cNvPr id="273" name="Рисунок 272" descr="Мензурка">
            <a:extLst>
              <a:ext uri="{FF2B5EF4-FFF2-40B4-BE49-F238E27FC236}">
                <a16:creationId xmlns:a16="http://schemas.microsoft.com/office/drawing/2014/main" id="{D7B3212F-49BA-4F5F-AA10-99090DA4E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9706" y="5506145"/>
            <a:ext cx="1239983" cy="1239983"/>
          </a:xfrm>
          <a:prstGeom prst="rect">
            <a:avLst/>
          </a:prstGeom>
        </p:spPr>
      </p:pic>
      <p:pic>
        <p:nvPicPr>
          <p:cNvPr id="274" name="Рисунок 273" descr="Мензурка">
            <a:hlinkClick r:id="rId8" action="ppaction://hlinksldjump"/>
            <a:extLst>
              <a:ext uri="{FF2B5EF4-FFF2-40B4-BE49-F238E27FC236}">
                <a16:creationId xmlns:a16="http://schemas.microsoft.com/office/drawing/2014/main" id="{5569A194-713D-423B-892D-11C81DDB0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2017" y="5506145"/>
            <a:ext cx="1239983" cy="1239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7E94C1-553C-4268-B4C0-5DEADDA5D3BB}"/>
                  </a:ext>
                </a:extLst>
              </p:cNvPr>
              <p:cNvSpPr txBox="1"/>
              <p:nvPr/>
            </p:nvSpPr>
            <p:spPr>
              <a:xfrm>
                <a:off x="0" y="575680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АИ92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=1,0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591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АИ95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=1,3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388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АИ98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=1,1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339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7E94C1-553C-4268-B4C0-5DEADDA5D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6803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C0CB48-B1A0-4819-8C8C-75717C738D5D}"/>
              </a:ext>
            </a:extLst>
          </p:cNvPr>
          <p:cNvSpPr txBox="1"/>
          <p:nvPr/>
        </p:nvSpPr>
        <p:spPr>
          <a:xfrm>
            <a:off x="416976" y="5347674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Критерии оптимальности: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17DD4D-D216-4562-82C7-406B03EF6915}"/>
                  </a:ext>
                </a:extLst>
              </p:cNvPr>
              <p:cNvSpPr txBox="1"/>
              <p:nvPr/>
            </p:nvSpPr>
            <p:spPr>
              <a:xfrm>
                <a:off x="416976" y="6276707"/>
                <a:ext cx="200429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ru-RU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ru-RU" b="1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b="0" i="0">
                            <a:latin typeface="Cambria Math" panose="02040503050406030204" pitchFamily="18" charset="0"/>
                          </a:rPr>
                          <m:t>рецепт</m:t>
                        </m:r>
                      </m:sub>
                    </m:sSub>
                  </m:oMath>
                </a14:m>
                <a:r>
                  <a:rPr lang="ru-RU" b="1" dirty="0"/>
                  <a:t>=1,1762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17DD4D-D216-4562-82C7-406B03EF6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76" y="6276707"/>
                <a:ext cx="2004292" cy="394210"/>
              </a:xfrm>
              <a:prstGeom prst="rect">
                <a:avLst/>
              </a:prstGeom>
              <a:blipFill>
                <a:blip r:embed="rId10"/>
                <a:stretch>
                  <a:fillRect l="-912" t="-10938" b="-171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36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B5CA3D-EDD1-41AE-AC43-BA151BEE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рецептур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162EEED-5B5F-4E2E-9DDA-4A8EE0476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8417"/>
              </p:ext>
            </p:extLst>
          </p:nvPr>
        </p:nvGraphicFramePr>
        <p:xfrm>
          <a:off x="416976" y="1460440"/>
          <a:ext cx="5558952" cy="3662771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852389">
                  <a:extLst>
                    <a:ext uri="{9D8B030D-6E8A-4147-A177-3AD203B41FA5}">
                      <a16:colId xmlns:a16="http://schemas.microsoft.com/office/drawing/2014/main" val="4004722977"/>
                    </a:ext>
                  </a:extLst>
                </a:gridCol>
                <a:gridCol w="1235521">
                  <a:extLst>
                    <a:ext uri="{9D8B030D-6E8A-4147-A177-3AD203B41FA5}">
                      <a16:colId xmlns:a16="http://schemas.microsoft.com/office/drawing/2014/main" val="3317650579"/>
                    </a:ext>
                  </a:extLst>
                </a:gridCol>
                <a:gridCol w="1235521">
                  <a:extLst>
                    <a:ext uri="{9D8B030D-6E8A-4147-A177-3AD203B41FA5}">
                      <a16:colId xmlns:a16="http://schemas.microsoft.com/office/drawing/2014/main" val="1339375799"/>
                    </a:ext>
                  </a:extLst>
                </a:gridCol>
                <a:gridCol w="1235521">
                  <a:extLst>
                    <a:ext uri="{9D8B030D-6E8A-4147-A177-3AD203B41FA5}">
                      <a16:colId xmlns:a16="http://schemas.microsoft.com/office/drawing/2014/main" val="3017265624"/>
                    </a:ext>
                  </a:extLst>
                </a:gridCol>
              </a:tblGrid>
              <a:tr h="551818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Поток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Мас. доля в АИ‑92</a:t>
                      </a:r>
                      <a:r>
                        <a:rPr lang="ru-RU" sz="1100">
                          <a:effectLst/>
                        </a:rPr>
                        <a:t>, %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Мас. доля в АИ‑95</a:t>
                      </a:r>
                      <a:r>
                        <a:rPr lang="ru-RU" sz="1100">
                          <a:effectLst/>
                        </a:rPr>
                        <a:t>, %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Мас. доля в АИ‑98</a:t>
                      </a:r>
                      <a:r>
                        <a:rPr lang="ru-RU" sz="1100">
                          <a:effectLst/>
                        </a:rPr>
                        <a:t>, %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1984216544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н‑бутан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2,515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0,218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2,942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2143615"/>
                  </a:ext>
                </a:extLst>
              </a:tr>
              <a:tr h="34449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АВТ-10 фр. Нк‑62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7632104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Алкилбензин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3,112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10,051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8,759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136309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ГО БКК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46,613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20,744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23,557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5349883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Изомеризат Изомалк-2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5,300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14,632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11,135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37088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Изопентан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4,856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7,571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9,092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2368003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Крекинг КТ-1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10,203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16,499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3,675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5765755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МТБЭ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6,661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0581011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Риформат Л-35-11/1000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18,076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9,184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19,960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1947572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Риформат Л-35-11/600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9,326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11,704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5,573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79066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Толуол концентрат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9,397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</a:rPr>
                        <a:t>8,648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16401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9AFB7E43-CA5C-4FA0-91D4-C2CDA2F28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102431"/>
                  </p:ext>
                </p:extLst>
              </p:nvPr>
            </p:nvGraphicFramePr>
            <p:xfrm>
              <a:off x="6333054" y="1460440"/>
              <a:ext cx="5558951" cy="3677355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00187">
                      <a:extLst>
                        <a:ext uri="{9D8B030D-6E8A-4147-A177-3AD203B41FA5}">
                          <a16:colId xmlns:a16="http://schemas.microsoft.com/office/drawing/2014/main" val="3320821154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119430593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75517617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948234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398531313"/>
                        </a:ext>
                      </a:extLst>
                    </a:gridCol>
                  </a:tblGrid>
                  <a:tr h="735474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Свойство</a:t>
                          </a:r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1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,расч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1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 для марки АИ‑92</a:t>
                          </a:r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1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,расч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100" b="1" kern="1200">
                              <a:solidFill>
                                <a:schemeClr val="lt1"/>
                              </a:solidFill>
                              <a:effectLst/>
                            </a:rPr>
                            <a:t> для марки АИ‑95</a:t>
                          </a:r>
                          <a:endParaRPr lang="ru-RU" sz="1100" b="1" kern="120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1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,расч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100" b="1" kern="1200">
                              <a:solidFill>
                                <a:schemeClr val="lt1"/>
                              </a:solidFill>
                              <a:effectLst/>
                            </a:rPr>
                            <a:t> для марки АИ‑98</a:t>
                          </a:r>
                          <a:endParaRPr lang="ru-RU" sz="1100" b="1" kern="120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1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100" b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ru-RU" sz="1100" b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100" b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,треб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100" b="1" kern="120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99552837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ОЧИ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92,16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95,26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98,07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92/95/98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772281"/>
                      </a:ext>
                    </a:extLst>
                  </a:tr>
                  <a:tr h="464823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Аромат. </a:t>
                          </a:r>
                          <a:r>
                            <a:rPr lang="ru-RU" sz="1100" b="1" kern="12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соед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.,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об.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34,77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34,60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34,97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35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3501231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Бензол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об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1,00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0,83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0,75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60020446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Олефины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об.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14,50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8,84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7,06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18,0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136900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Сера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мас.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0,0010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0,0010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0,0004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0,001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9433006"/>
                      </a:ext>
                    </a:extLst>
                  </a:tr>
                  <a:tr h="73738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Оксигенаты (МТБЭ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),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мас.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6,66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15,0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0684916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ДНП потока, кПа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65,01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58,71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65,35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 dirty="0">
                              <a:effectLst/>
                            </a:rPr>
                            <a:t>67,5</a:t>
                          </a:r>
                          <a:endParaRPr lang="ru-RU" sz="11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3702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9AFB7E43-CA5C-4FA0-91D4-C2CDA2F28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102431"/>
                  </p:ext>
                </p:extLst>
              </p:nvPr>
            </p:nvGraphicFramePr>
            <p:xfrm>
              <a:off x="6333054" y="1460440"/>
              <a:ext cx="5558951" cy="3677355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00187">
                      <a:extLst>
                        <a:ext uri="{9D8B030D-6E8A-4147-A177-3AD203B41FA5}">
                          <a16:colId xmlns:a16="http://schemas.microsoft.com/office/drawing/2014/main" val="3320821154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119430593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75517617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948234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398531313"/>
                        </a:ext>
                      </a:extLst>
                    </a:gridCol>
                  </a:tblGrid>
                  <a:tr h="744411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Свойство</a:t>
                          </a:r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2346" r="-301852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0736" r="-200000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62963" r="-101235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60123" r="-613" b="-3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552837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ОЧИ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92,16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95,26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98,07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92/95/98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772281"/>
                      </a:ext>
                    </a:extLst>
                  </a:tr>
                  <a:tr h="470472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Аромат. соед., % об.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34,77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34,60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34,97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35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3501231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Бензол, % об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1,00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0,83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0,75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60020446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Олефины, % об.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14,50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8,84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7,06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18,0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136900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Сера, % мас.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0,0010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0,0010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0,0004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0,001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9433006"/>
                      </a:ext>
                    </a:extLst>
                  </a:tr>
                  <a:tr h="73738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Оксигенаты (МТБЭ), % мас.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0,00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6,66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effectLst/>
                            </a:rPr>
                            <a:t>15,0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0684916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ДНП потока, кПа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65,01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58,71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>
                              <a:solidFill>
                                <a:srgbClr val="000000"/>
                              </a:solidFill>
                              <a:effectLst/>
                            </a:rPr>
                            <a:t>65,35</a:t>
                          </a:r>
                          <a:endParaRPr lang="ru-RU" sz="1100" b="1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ru-RU" sz="1100" b="1" dirty="0">
                              <a:effectLst/>
                            </a:rPr>
                            <a:t>67,5</a:t>
                          </a:r>
                          <a:endParaRPr lang="ru-RU" sz="11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370291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Рисунок 12" descr="Мензурка">
            <a:hlinkClick r:id="rId3" action="ppaction://hlinksldjump"/>
            <a:extLst>
              <a:ext uri="{FF2B5EF4-FFF2-40B4-BE49-F238E27FC236}">
                <a16:creationId xmlns:a16="http://schemas.microsoft.com/office/drawing/2014/main" id="{AA866E81-C5B5-4ABA-A45D-25243982D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1961" y="5506145"/>
            <a:ext cx="1239983" cy="1239983"/>
          </a:xfrm>
          <a:prstGeom prst="rect">
            <a:avLst/>
          </a:prstGeom>
        </p:spPr>
      </p:pic>
      <p:pic>
        <p:nvPicPr>
          <p:cNvPr id="273" name="Рисунок 272" descr="Мензурка">
            <a:hlinkClick r:id="rId6" action="ppaction://hlinksldjump"/>
            <a:extLst>
              <a:ext uri="{FF2B5EF4-FFF2-40B4-BE49-F238E27FC236}">
                <a16:creationId xmlns:a16="http://schemas.microsoft.com/office/drawing/2014/main" id="{D7B3212F-49BA-4F5F-AA10-99090DA4E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9706" y="5506145"/>
            <a:ext cx="1239983" cy="1239983"/>
          </a:xfrm>
          <a:prstGeom prst="rect">
            <a:avLst/>
          </a:prstGeom>
        </p:spPr>
      </p:pic>
      <p:pic>
        <p:nvPicPr>
          <p:cNvPr id="274" name="Рисунок 273" descr="Мензурка">
            <a:extLst>
              <a:ext uri="{FF2B5EF4-FFF2-40B4-BE49-F238E27FC236}">
                <a16:creationId xmlns:a16="http://schemas.microsoft.com/office/drawing/2014/main" id="{5569A194-713D-423B-892D-11C81DDB0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52017" y="5506145"/>
            <a:ext cx="1239983" cy="1239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7FB757-46C2-4A13-96E5-2B2F1366C62C}"/>
                  </a:ext>
                </a:extLst>
              </p:cNvPr>
              <p:cNvSpPr txBox="1"/>
              <p:nvPr/>
            </p:nvSpPr>
            <p:spPr>
              <a:xfrm>
                <a:off x="0" y="575680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АИ92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=1,0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392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АИ95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=1,3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058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АИ98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=1,1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042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7FB757-46C2-4A13-96E5-2B2F1366C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6803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C1CEADB-59A4-4A68-8DB6-3542662299DD}"/>
              </a:ext>
            </a:extLst>
          </p:cNvPr>
          <p:cNvSpPr txBox="1"/>
          <p:nvPr/>
        </p:nvSpPr>
        <p:spPr>
          <a:xfrm>
            <a:off x="416976" y="5347674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Критерии оптимальности: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4419E7-A713-485E-9A55-F7394E063816}"/>
                  </a:ext>
                </a:extLst>
              </p:cNvPr>
              <p:cNvSpPr txBox="1"/>
              <p:nvPr/>
            </p:nvSpPr>
            <p:spPr>
              <a:xfrm>
                <a:off x="416976" y="6276707"/>
                <a:ext cx="200429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ru-RU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ru-RU" b="1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b="0" i="0">
                            <a:latin typeface="Cambria Math" panose="02040503050406030204" pitchFamily="18" charset="0"/>
                          </a:rPr>
                          <m:t>рецепт</m:t>
                        </m:r>
                      </m:sub>
                    </m:sSub>
                  </m:oMath>
                </a14:m>
                <a:r>
                  <a:rPr lang="ru-RU" b="1" dirty="0"/>
                  <a:t>=1,1494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4419E7-A713-485E-9A55-F7394E063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76" y="6276707"/>
                <a:ext cx="2004292" cy="394210"/>
              </a:xfrm>
              <a:prstGeom prst="rect">
                <a:avLst/>
              </a:prstGeom>
              <a:blipFill>
                <a:blip r:embed="rId10"/>
                <a:stretch>
                  <a:fillRect l="-912" t="-10938" b="-171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0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B00F22B-0D06-4786-8B43-B984E0E3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Календарный план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0144569-FB90-469A-9853-ABBBAD953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97626"/>
              </p:ext>
            </p:extLst>
          </p:nvPr>
        </p:nvGraphicFramePr>
        <p:xfrm>
          <a:off x="350982" y="1627517"/>
          <a:ext cx="7509003" cy="452723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014209">
                  <a:extLst>
                    <a:ext uri="{9D8B030D-6E8A-4147-A177-3AD203B41FA5}">
                      <a16:colId xmlns:a16="http://schemas.microsoft.com/office/drawing/2014/main" val="1660999662"/>
                    </a:ext>
                  </a:extLst>
                </a:gridCol>
                <a:gridCol w="999575">
                  <a:extLst>
                    <a:ext uri="{9D8B030D-6E8A-4147-A177-3AD203B41FA5}">
                      <a16:colId xmlns:a16="http://schemas.microsoft.com/office/drawing/2014/main" val="3304056791"/>
                    </a:ext>
                  </a:extLst>
                </a:gridCol>
                <a:gridCol w="1048335">
                  <a:extLst>
                    <a:ext uri="{9D8B030D-6E8A-4147-A177-3AD203B41FA5}">
                      <a16:colId xmlns:a16="http://schemas.microsoft.com/office/drawing/2014/main" val="3231446674"/>
                    </a:ext>
                  </a:extLst>
                </a:gridCol>
                <a:gridCol w="914961">
                  <a:extLst>
                    <a:ext uri="{9D8B030D-6E8A-4147-A177-3AD203B41FA5}">
                      <a16:colId xmlns:a16="http://schemas.microsoft.com/office/drawing/2014/main" val="1275395436"/>
                    </a:ext>
                  </a:extLst>
                </a:gridCol>
                <a:gridCol w="915679">
                  <a:extLst>
                    <a:ext uri="{9D8B030D-6E8A-4147-A177-3AD203B41FA5}">
                      <a16:colId xmlns:a16="http://schemas.microsoft.com/office/drawing/2014/main" val="2032876336"/>
                    </a:ext>
                  </a:extLst>
                </a:gridCol>
                <a:gridCol w="808122">
                  <a:extLst>
                    <a:ext uri="{9D8B030D-6E8A-4147-A177-3AD203B41FA5}">
                      <a16:colId xmlns:a16="http://schemas.microsoft.com/office/drawing/2014/main" val="3166887962"/>
                    </a:ext>
                  </a:extLst>
                </a:gridCol>
                <a:gridCol w="808122">
                  <a:extLst>
                    <a:ext uri="{9D8B030D-6E8A-4147-A177-3AD203B41FA5}">
                      <a16:colId xmlns:a16="http://schemas.microsoft.com/office/drawing/2014/main" val="1964861690"/>
                    </a:ext>
                  </a:extLst>
                </a:gridCol>
              </a:tblGrid>
              <a:tr h="786536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Поток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Выработка, т/сут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Расход на АИ‑92, т/сут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Расход на АИ‑95, т/сут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Расход на АИ‑98, т/сут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Остаток, т/сут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Остаток за 4 дня, т</a:t>
                      </a:r>
                    </a:p>
                  </a:txBody>
                  <a:tcPr marL="41142" marR="41142" marT="0" marB="0" anchor="ctr"/>
                </a:tc>
                <a:extLst>
                  <a:ext uri="{0D108BD9-81ED-4DB2-BD59-A6C34878D82A}">
                    <a16:rowId xmlns:a16="http://schemas.microsoft.com/office/drawing/2014/main" val="51868185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н‑бутан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220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167,18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2,73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4,85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45,23</a:t>
                      </a: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180,93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9898729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АВТ-10 фр. Нк‑62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122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19,94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0,00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0,00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102,06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408,23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75915179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Алкилбензин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1130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206,87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125,64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14,45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783,04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3 132,16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8335675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ГО БКК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4150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3 098,60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259,30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38,87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753,24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3 012,95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70955890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Изомеризат Изомалк-2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1980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352,32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182,90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18,37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1 426,42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5 705,66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75259640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Изопентан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1320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322,80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94,64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15,00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887,55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3 550,21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96820577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Крекинг КТ-1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2237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678,24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206,24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6,06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1 346,46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5 385,82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02286517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МТБЭ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165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0,00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0,00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10,99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154,01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616,04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92262245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Риформат Л-35-11/1000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2453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1 201,60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114,80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32,93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1 103,67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4 414,68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91082140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Риформат Л-35-11/600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1066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619,95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146,30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9,20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290,56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1 162,23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63380603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Толуол концентрат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231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0,00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117,46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14,27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99,27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397,08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88201664"/>
                  </a:ext>
                </a:extLst>
              </a:tr>
              <a:tr h="31172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Сумма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15074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6667,5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1 250,00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165,00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6 991,50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142" marR="41142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180,93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399103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DA71965-AF96-46A9-8061-DA2F0604DB51}"/>
              </a:ext>
            </a:extLst>
          </p:cNvPr>
          <p:cNvSpPr txBox="1"/>
          <p:nvPr/>
        </p:nvSpPr>
        <p:spPr>
          <a:xfrm>
            <a:off x="350982" y="1203990"/>
            <a:ext cx="750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Ежедневный выпуск бензинов</a:t>
            </a:r>
          </a:p>
        </p:txBody>
      </p:sp>
      <p:pic>
        <p:nvPicPr>
          <p:cNvPr id="5124" name="Picture 4" descr="drawing tree branches - Google Search | Draw tree, Arte">
            <a:extLst>
              <a:ext uri="{FF2B5EF4-FFF2-40B4-BE49-F238E27FC236}">
                <a16:creationId xmlns:a16="http://schemas.microsoft.com/office/drawing/2014/main" id="{E587DA76-0E94-4192-B40D-3B202B4DF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9"/>
          <a:stretch/>
        </p:blipFill>
        <p:spPr bwMode="auto">
          <a:xfrm>
            <a:off x="8312339" y="2595418"/>
            <a:ext cx="3879662" cy="4262582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8BEA84-806C-4492-A5B9-FFC0B85EA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6" t="-81" r="57628" b="51130"/>
          <a:stretch/>
        </p:blipFill>
        <p:spPr>
          <a:xfrm>
            <a:off x="7859985" y="4977350"/>
            <a:ext cx="1246653" cy="1986546"/>
          </a:xfrm>
          <a:prstGeom prst="rect">
            <a:avLst/>
          </a:prstGeom>
        </p:spPr>
      </p:pic>
      <p:pic>
        <p:nvPicPr>
          <p:cNvPr id="5122" name="Picture 2" descr="Часы с кукушкой раскраска для детей">
            <a:extLst>
              <a:ext uri="{FF2B5EF4-FFF2-40B4-BE49-F238E27FC236}">
                <a16:creationId xmlns:a16="http://schemas.microsoft.com/office/drawing/2014/main" id="{6C74EA72-5CCE-4FEE-80EA-4395FB53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16" y="4421908"/>
            <a:ext cx="1764147" cy="220518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D468BDBA-EA34-4E09-BED1-AD63C0F5B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601" y="6154753"/>
            <a:ext cx="2930399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99F58EE1-A624-4473-BE13-6D565905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43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4B0D3912-1000-4239-AC6D-76CF2803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76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DA0AFA27-0FF7-4410-AF00-DA73EADF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9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7F43AAA9-DAA9-468D-8267-3E1281FB2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00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Всадники Апокалипсиса, кто они и что собой символизируют? » BigPicture.ru">
            <a:extLst>
              <a:ext uri="{FF2B5EF4-FFF2-40B4-BE49-F238E27FC236}">
                <a16:creationId xmlns:a16="http://schemas.microsoft.com/office/drawing/2014/main" id="{8D8C599B-DE91-40CF-9E15-50FA89DAD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4C4C4"/>
              </a:clrFrom>
              <a:clrTo>
                <a:srgbClr val="C4C4C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3"/>
          <a:stretch/>
        </p:blipFill>
        <p:spPr bwMode="auto">
          <a:xfrm>
            <a:off x="8677274" y="4815222"/>
            <a:ext cx="3514725" cy="20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AB89B-F123-459E-8D19-D7F480EC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остаточных потоков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38B4563-3FDA-496F-8A14-67B24B955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32352"/>
              </p:ext>
            </p:extLst>
          </p:nvPr>
        </p:nvGraphicFramePr>
        <p:xfrm>
          <a:off x="130815" y="1407876"/>
          <a:ext cx="7839075" cy="367874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136635">
                  <a:extLst>
                    <a:ext uri="{9D8B030D-6E8A-4147-A177-3AD203B41FA5}">
                      <a16:colId xmlns:a16="http://schemas.microsoft.com/office/drawing/2014/main" val="211057669"/>
                    </a:ext>
                  </a:extLst>
                </a:gridCol>
                <a:gridCol w="1425610">
                  <a:extLst>
                    <a:ext uri="{9D8B030D-6E8A-4147-A177-3AD203B41FA5}">
                      <a16:colId xmlns:a16="http://schemas.microsoft.com/office/drawing/2014/main" val="1275697324"/>
                    </a:ext>
                  </a:extLst>
                </a:gridCol>
                <a:gridCol w="1425610">
                  <a:extLst>
                    <a:ext uri="{9D8B030D-6E8A-4147-A177-3AD203B41FA5}">
                      <a16:colId xmlns:a16="http://schemas.microsoft.com/office/drawing/2014/main" val="1414738349"/>
                    </a:ext>
                  </a:extLst>
                </a:gridCol>
                <a:gridCol w="1425610">
                  <a:extLst>
                    <a:ext uri="{9D8B030D-6E8A-4147-A177-3AD203B41FA5}">
                      <a16:colId xmlns:a16="http://schemas.microsoft.com/office/drawing/2014/main" val="1550640529"/>
                    </a:ext>
                  </a:extLst>
                </a:gridCol>
                <a:gridCol w="1425610">
                  <a:extLst>
                    <a:ext uri="{9D8B030D-6E8A-4147-A177-3AD203B41FA5}">
                      <a16:colId xmlns:a16="http://schemas.microsoft.com/office/drawing/2014/main" val="3112053869"/>
                    </a:ext>
                  </a:extLst>
                </a:gridCol>
              </a:tblGrid>
              <a:tr h="760739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Поток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Мас. доля в АИ‑100</a:t>
                      </a:r>
                      <a:r>
                        <a:rPr lang="ru-RU" sz="1200">
                          <a:effectLst/>
                        </a:rPr>
                        <a:t>, %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  <a:latin typeface="+mn-lt"/>
                          <a:ea typeface="Calibri" panose="020F0502020204030204" pitchFamily="34" charset="0"/>
                        </a:rPr>
                        <a:t>Остаток после пр‑ва плана, т/сут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  <a:latin typeface="+mn-lt"/>
                          <a:ea typeface="Calibri" panose="020F0502020204030204" pitchFamily="34" charset="0"/>
                        </a:rPr>
                        <a:t>Расход на АИ‑100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Остаток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8914772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н‑бутан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1,64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45,23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37,49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7,74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6191580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АВТ-10 фр. Нк‑62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0,00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102,06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0,00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102,06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7091221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Алкилбензин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34,12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783,04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780,81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2,23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8341329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ГО БКК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8,68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753,24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198,69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554,55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1856417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Изомеризат Изомалк-2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6,74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1 426,42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154,30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1 272,11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5258749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Изопентан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2,16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887,55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49,48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838,07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2222537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Крекинг КТ-1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1 346,46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0,00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1 346,46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2417682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МТБЭ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6,72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154,01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153,70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0,31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1625458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Риформат Л-35-11/1000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35,61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1 103,67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815,00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288,67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2860575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Риформат Л-35-11/600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0,00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290,56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0,00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290,56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8069151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Толуол концентрат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4,34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99,27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99,27</a:t>
                      </a:r>
                      <a:endParaRPr lang="ru-RU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0,00</a:t>
                      </a:r>
                      <a:endParaRPr lang="ru-RU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8158434"/>
                  </a:ext>
                </a:extLst>
              </a:tr>
              <a:tr h="23280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Сумма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6991,5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2287,5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4704,0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628887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2D42097-FCED-4A04-8FF6-A1F3CD9B5478}"/>
              </a:ext>
            </a:extLst>
          </p:cNvPr>
          <p:cNvSpPr txBox="1"/>
          <p:nvPr/>
        </p:nvSpPr>
        <p:spPr>
          <a:xfrm>
            <a:off x="130814" y="1073150"/>
            <a:ext cx="78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Состав бензина марки АИ-100 и план его производства</a:t>
            </a:r>
          </a:p>
        </p:txBody>
      </p:sp>
      <p:pic>
        <p:nvPicPr>
          <p:cNvPr id="17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E81398A6-10E8-436F-8969-640287066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601" y="6154753"/>
            <a:ext cx="2930399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E17FBF36-62AE-4E66-8C2A-D97E0F39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43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EABF1D41-7B37-4565-8EE0-913F3ACF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76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A84BA951-EEF8-4CF5-B8C0-BC0DAFC45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9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FF125F25-2C54-4651-9209-B728B7CDC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Таблица 26">
            <a:extLst>
              <a:ext uri="{FF2B5EF4-FFF2-40B4-BE49-F238E27FC236}">
                <a16:creationId xmlns:a16="http://schemas.microsoft.com/office/drawing/2014/main" id="{EBC02A64-8726-4C69-A980-7C40F959E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689736"/>
              </p:ext>
            </p:extLst>
          </p:nvPr>
        </p:nvGraphicFramePr>
        <p:xfrm>
          <a:off x="8677273" y="1407876"/>
          <a:ext cx="3383912" cy="3439165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090791">
                  <a:extLst>
                    <a:ext uri="{9D8B030D-6E8A-4147-A177-3AD203B41FA5}">
                      <a16:colId xmlns:a16="http://schemas.microsoft.com/office/drawing/2014/main" val="3320821154"/>
                    </a:ext>
                  </a:extLst>
                </a:gridCol>
                <a:gridCol w="1293121">
                  <a:extLst>
                    <a:ext uri="{9D8B030D-6E8A-4147-A177-3AD203B41FA5}">
                      <a16:colId xmlns:a16="http://schemas.microsoft.com/office/drawing/2014/main" val="1119430593"/>
                    </a:ext>
                  </a:extLst>
                </a:gridCol>
              </a:tblGrid>
              <a:tr h="578079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ru-RU" sz="1100" b="1" kern="1200" dirty="0">
                          <a:solidFill>
                            <a:schemeClr val="lt1"/>
                          </a:solidFill>
                          <a:effectLst/>
                        </a:rPr>
                        <a:t>Свойство</a:t>
                      </a:r>
                      <a:endParaRPr lang="ru-RU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Значение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9552837"/>
                  </a:ext>
                </a:extLst>
              </a:tr>
              <a:tr h="33139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ОЧИ</a:t>
                      </a:r>
                      <a:endParaRPr lang="ru-RU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100,11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772281"/>
                  </a:ext>
                </a:extLst>
              </a:tr>
              <a:tr h="495874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Аромат. </a:t>
                      </a:r>
                      <a:r>
                        <a:rPr lang="ru-RU" sz="1100" b="1" kern="1200" dirty="0" err="1">
                          <a:solidFill>
                            <a:schemeClr val="tx1"/>
                          </a:solidFill>
                          <a:effectLst/>
                        </a:rPr>
                        <a:t>соед</a:t>
                      </a:r>
                      <a:r>
                        <a:rPr lang="ru-RU" sz="1100" b="1" kern="1200">
                          <a:solidFill>
                            <a:schemeClr val="tx1"/>
                          </a:solidFill>
                          <a:effectLst/>
                        </a:rPr>
                        <a:t>., % </a:t>
                      </a: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об.</a:t>
                      </a:r>
                      <a:endParaRPr lang="ru-RU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34,99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3501231"/>
                  </a:ext>
                </a:extLst>
              </a:tr>
              <a:tr h="33139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Бензол</a:t>
                      </a:r>
                      <a:r>
                        <a:rPr lang="ru-RU" sz="1100" b="1" kern="1200">
                          <a:solidFill>
                            <a:schemeClr val="tx1"/>
                          </a:solidFill>
                          <a:effectLst/>
                        </a:rPr>
                        <a:t>, % </a:t>
                      </a: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об</a:t>
                      </a:r>
                      <a:endParaRPr lang="ru-RU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0,76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0020446"/>
                  </a:ext>
                </a:extLst>
              </a:tr>
              <a:tr h="33139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Олефины</a:t>
                      </a:r>
                      <a:r>
                        <a:rPr lang="ru-RU" sz="1100" b="1" kern="1200">
                          <a:solidFill>
                            <a:schemeClr val="tx1"/>
                          </a:solidFill>
                          <a:effectLst/>
                        </a:rPr>
                        <a:t>, % </a:t>
                      </a: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об.</a:t>
                      </a:r>
                      <a:endParaRPr lang="ru-RU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2,33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1369003"/>
                  </a:ext>
                </a:extLst>
              </a:tr>
              <a:tr h="33139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Сера</a:t>
                      </a:r>
                      <a:r>
                        <a:rPr lang="ru-RU" sz="1100" b="1" kern="1200">
                          <a:solidFill>
                            <a:schemeClr val="tx1"/>
                          </a:solidFill>
                          <a:effectLst/>
                        </a:rPr>
                        <a:t>, % </a:t>
                      </a: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мас.</a:t>
                      </a:r>
                      <a:endParaRPr lang="ru-RU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0,0001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9433006"/>
                  </a:ext>
                </a:extLst>
              </a:tr>
              <a:tr h="70826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Оксигенаты (МТБЭ</a:t>
                      </a:r>
                      <a:r>
                        <a:rPr lang="ru-RU" sz="1100" b="1" kern="1200">
                          <a:solidFill>
                            <a:schemeClr val="tx1"/>
                          </a:solidFill>
                          <a:effectLst/>
                        </a:rPr>
                        <a:t>), % </a:t>
                      </a: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мас.</a:t>
                      </a:r>
                      <a:endParaRPr lang="ru-RU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6,72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6849163"/>
                  </a:ext>
                </a:extLst>
              </a:tr>
              <a:tr h="33139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</a:rPr>
                        <a:t>ДНП потока, кПа</a:t>
                      </a:r>
                      <a:endParaRPr lang="ru-RU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47,56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3702916"/>
                  </a:ext>
                </a:extLst>
              </a:tr>
            </a:tbl>
          </a:graphicData>
        </a:graphic>
      </p:graphicFrame>
      <p:pic>
        <p:nvPicPr>
          <p:cNvPr id="12" name="Picture 4" descr="Клипарт указатель (66 фото) » Рисунки для срисовки и не только">
            <a:extLst>
              <a:ext uri="{FF2B5EF4-FFF2-40B4-BE49-F238E27FC236}">
                <a16:creationId xmlns:a16="http://schemas.microsoft.com/office/drawing/2014/main" id="{7B1862E5-785A-4B6A-9DE7-C798BD4A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16" y="5610225"/>
            <a:ext cx="1527183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A5389D-C586-48F4-ADD9-EA04F9685FD3}"/>
              </a:ext>
            </a:extLst>
          </p:cNvPr>
          <p:cNvSpPr txBox="1"/>
          <p:nvPr/>
        </p:nvSpPr>
        <p:spPr>
          <a:xfrm>
            <a:off x="7019187" y="6003279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arrington" panose="04040505050A02020702" pitchFamily="82" charset="0"/>
              </a:rPr>
              <a:t>Fuel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077A9B-4D6A-469D-BFDD-257E9057EC75}"/>
              </a:ext>
            </a:extLst>
          </p:cNvPr>
          <p:cNvSpPr txBox="1"/>
          <p:nvPr/>
        </p:nvSpPr>
        <p:spPr>
          <a:xfrm>
            <a:off x="6828257" y="5627339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arrington" panose="04040505050A02020702" pitchFamily="82" charset="0"/>
              </a:rPr>
              <a:t>Volcano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4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Анимированная открытка &quot;Птица птицы gif&quot;">
            <a:extLst>
              <a:ext uri="{FF2B5EF4-FFF2-40B4-BE49-F238E27FC236}">
                <a16:creationId xmlns:a16="http://schemas.microsoft.com/office/drawing/2014/main" id="{D3D0D510-5D97-4E09-80E6-3A75FF62B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8186" y="389562"/>
            <a:ext cx="868923" cy="64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79E0CA9-39E7-4123-B2A1-6E5F7B41C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Экономическая целесообразность внедрения производства марки АИ-100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84E75D07-D743-4243-BB1D-34DAE09E3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21607"/>
              </p:ext>
            </p:extLst>
          </p:nvPr>
        </p:nvGraphicFramePr>
        <p:xfrm>
          <a:off x="225226" y="1573594"/>
          <a:ext cx="4323431" cy="3662771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852389">
                  <a:extLst>
                    <a:ext uri="{9D8B030D-6E8A-4147-A177-3AD203B41FA5}">
                      <a16:colId xmlns:a16="http://schemas.microsoft.com/office/drawing/2014/main" val="4004722977"/>
                    </a:ext>
                  </a:extLst>
                </a:gridCol>
                <a:gridCol w="1235521">
                  <a:extLst>
                    <a:ext uri="{9D8B030D-6E8A-4147-A177-3AD203B41FA5}">
                      <a16:colId xmlns:a16="http://schemas.microsoft.com/office/drawing/2014/main" val="3317650579"/>
                    </a:ext>
                  </a:extLst>
                </a:gridCol>
                <a:gridCol w="1235521">
                  <a:extLst>
                    <a:ext uri="{9D8B030D-6E8A-4147-A177-3AD203B41FA5}">
                      <a16:colId xmlns:a16="http://schemas.microsoft.com/office/drawing/2014/main" val="1339375799"/>
                    </a:ext>
                  </a:extLst>
                </a:gridCol>
              </a:tblGrid>
              <a:tr h="551818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Поток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Мас. доля в АИ‑92</a:t>
                      </a:r>
                      <a:r>
                        <a:rPr lang="ru-RU" sz="1100">
                          <a:effectLst/>
                        </a:rPr>
                        <a:t>, %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Мас. доля в АИ‑95</a:t>
                      </a:r>
                      <a:r>
                        <a:rPr lang="ru-RU" sz="1100">
                          <a:effectLst/>
                        </a:rPr>
                        <a:t>, %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1984216544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н‑бутан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2,515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0,218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2143615"/>
                  </a:ext>
                </a:extLst>
              </a:tr>
              <a:tr h="34449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АВТ-10 фр. Нк‑62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7632104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Алкилбензин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chemeClr val="bg1"/>
                          </a:solidFill>
                          <a:effectLst/>
                        </a:rPr>
                        <a:t>3,112</a:t>
                      </a:r>
                      <a:endParaRPr lang="ru-RU" sz="11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</a:rPr>
                        <a:t>10,051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136309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ГО БКК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46,613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20,744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5349883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Изомеризат Изомалк-2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5,300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14,632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37088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Изопентан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4,856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7,571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2368003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Крекинг КТ-1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10,203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16,499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5765755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МТБЭ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0581011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Риформат Л-35-11/1000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chemeClr val="bg1"/>
                          </a:solidFill>
                          <a:effectLst/>
                        </a:rPr>
                        <a:t>18,076</a:t>
                      </a:r>
                      <a:endParaRPr lang="ru-RU" sz="11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9,184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1947572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Риформат Л-35-11/600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9,326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11,704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79066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Толуол концентрат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solidFill>
                            <a:srgbClr val="000000"/>
                          </a:solidFill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</a:rPr>
                        <a:t>9,397</a:t>
                      </a:r>
                      <a:endParaRPr lang="ru-RU" sz="11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1640194"/>
                  </a:ext>
                </a:extLst>
              </a:tr>
            </a:tbl>
          </a:graphicData>
        </a:graphic>
      </p:graphicFrame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BDF46A4-B15E-42E3-8A5B-D84ECFA5B49A}"/>
              </a:ext>
            </a:extLst>
          </p:cNvPr>
          <p:cNvCxnSpPr>
            <a:cxnSpLocks/>
          </p:cNvCxnSpPr>
          <p:nvPr/>
        </p:nvCxnSpPr>
        <p:spPr>
          <a:xfrm>
            <a:off x="2094250" y="1573594"/>
            <a:ext cx="1152525" cy="37157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B8CD7A8-7C00-4E34-B545-E54672097C82}"/>
              </a:ext>
            </a:extLst>
          </p:cNvPr>
          <p:cNvCxnSpPr>
            <a:cxnSpLocks/>
          </p:cNvCxnSpPr>
          <p:nvPr/>
        </p:nvCxnSpPr>
        <p:spPr>
          <a:xfrm flipH="1">
            <a:off x="2094250" y="1573594"/>
            <a:ext cx="1152525" cy="37157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70EF7DBA-A32D-4055-88AF-8B004013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601" y="6154753"/>
            <a:ext cx="2930399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CB74C2EC-3F15-46EC-B7CC-641FB07C9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43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6FD24363-E1A4-4F68-8F1A-A13260A6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76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FFAE0563-6C00-4BE0-9C96-46EADD0A8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9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133B7011-0A3D-450D-9F12-2317C128C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F0852910-1174-49CF-B2FA-4C4EBAB7F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16122"/>
              </p:ext>
            </p:extLst>
          </p:nvPr>
        </p:nvGraphicFramePr>
        <p:xfrm>
          <a:off x="4989629" y="959891"/>
          <a:ext cx="7058024" cy="532778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367844">
                  <a:extLst>
                    <a:ext uri="{9D8B030D-6E8A-4147-A177-3AD203B41FA5}">
                      <a16:colId xmlns:a16="http://schemas.microsoft.com/office/drawing/2014/main" val="964034299"/>
                    </a:ext>
                  </a:extLst>
                </a:gridCol>
                <a:gridCol w="1421487">
                  <a:extLst>
                    <a:ext uri="{9D8B030D-6E8A-4147-A177-3AD203B41FA5}">
                      <a16:colId xmlns:a16="http://schemas.microsoft.com/office/drawing/2014/main" val="537695768"/>
                    </a:ext>
                  </a:extLst>
                </a:gridCol>
                <a:gridCol w="1596525">
                  <a:extLst>
                    <a:ext uri="{9D8B030D-6E8A-4147-A177-3AD203B41FA5}">
                      <a16:colId xmlns:a16="http://schemas.microsoft.com/office/drawing/2014/main" val="3858332410"/>
                    </a:ext>
                  </a:extLst>
                </a:gridCol>
                <a:gridCol w="1249270">
                  <a:extLst>
                    <a:ext uri="{9D8B030D-6E8A-4147-A177-3AD203B41FA5}">
                      <a16:colId xmlns:a16="http://schemas.microsoft.com/office/drawing/2014/main" val="3295288416"/>
                    </a:ext>
                  </a:extLst>
                </a:gridCol>
                <a:gridCol w="1422898">
                  <a:extLst>
                    <a:ext uri="{9D8B030D-6E8A-4147-A177-3AD203B41FA5}">
                      <a16:colId xmlns:a16="http://schemas.microsoft.com/office/drawing/2014/main" val="23037890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Поток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Сэкономлено на выпуске марки АИ‑95, т/сут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Содержание в пробной смеси АИ‑100, % мас.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Расход на АИ‑100, т/сут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Остаток, т/сут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5022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н‑бутан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2,73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0,00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2,73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670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АВТ-10 фр. Нк‑62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0,00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0,00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643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Алкилбензин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125,64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24,44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124,17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1,46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0761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ГО БКК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259,30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7,93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40,27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219,03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7742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Изомеризат Изомалк-2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182,90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31,70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161,09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21,81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6870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Изопентан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94,64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0,00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94,64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5035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Крекинг КТ-1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206,24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0,00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206,24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8138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МТБЭ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0,00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2683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Риформат Л-35-11/1000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114,80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10,83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55,04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59,76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8033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Риформат Л-35-11/600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146,30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1,98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10,07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136,23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999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Толуол концентрат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117,46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23,12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117,46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0,00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0852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Сумма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1250,00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508,11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741,89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635962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DC13ADC-110B-41A3-8FA2-14DDDB207743}"/>
              </a:ext>
            </a:extLst>
          </p:cNvPr>
          <p:cNvSpPr txBox="1"/>
          <p:nvPr/>
        </p:nvSpPr>
        <p:spPr>
          <a:xfrm>
            <a:off x="5176658" y="1789935"/>
            <a:ext cx="72189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Перечислим возможные неароматические компоненты, которые в смеси с риформатом Л</a:t>
            </a:r>
            <a:r>
              <a:rPr lang="en-US" dirty="0"/>
              <a:t>-</a:t>
            </a:r>
            <a:r>
              <a:rPr lang="ru-RU" dirty="0"/>
              <a:t>35</a:t>
            </a:r>
            <a:r>
              <a:rPr lang="en-US" dirty="0"/>
              <a:t>-</a:t>
            </a:r>
            <a:r>
              <a:rPr lang="ru-RU" dirty="0"/>
              <a:t>11/1000 потенциально могут обеспечить выпуск бензина АИ 100:</a:t>
            </a:r>
          </a:p>
          <a:p>
            <a:r>
              <a:rPr lang="ru-RU" dirty="0"/>
              <a:t>1.</a:t>
            </a:r>
            <a:r>
              <a:rPr lang="en-US" dirty="0"/>
              <a:t> </a:t>
            </a:r>
            <a:r>
              <a:rPr lang="ru-RU" dirty="0"/>
              <a:t>н бутан;</a:t>
            </a:r>
          </a:p>
          <a:p>
            <a:r>
              <a:rPr lang="ru-RU" dirty="0"/>
              <a:t>2.</a:t>
            </a:r>
            <a:r>
              <a:rPr lang="en-US" dirty="0"/>
              <a:t> </a:t>
            </a:r>
            <a:r>
              <a:rPr lang="ru-RU" dirty="0"/>
              <a:t>алкилбензин;</a:t>
            </a:r>
          </a:p>
          <a:p>
            <a:r>
              <a:rPr lang="ru-RU" dirty="0"/>
              <a:t>3.</a:t>
            </a:r>
            <a:r>
              <a:rPr lang="en-US" dirty="0"/>
              <a:t> </a:t>
            </a:r>
            <a:r>
              <a:rPr lang="ru-RU" dirty="0"/>
              <a:t>изопентан</a:t>
            </a:r>
          </a:p>
          <a:p>
            <a:r>
              <a:rPr lang="ru-RU" dirty="0"/>
              <a:t>4.</a:t>
            </a:r>
            <a:r>
              <a:rPr lang="en-US" dirty="0"/>
              <a:t> </a:t>
            </a:r>
            <a:r>
              <a:rPr lang="ru-RU" dirty="0"/>
              <a:t>изомеризат </a:t>
            </a:r>
            <a:r>
              <a:rPr lang="ru-RU" dirty="0" err="1"/>
              <a:t>Изомалк</a:t>
            </a:r>
            <a:r>
              <a:rPr lang="ru-RU" dirty="0"/>
              <a:t> 2;</a:t>
            </a:r>
          </a:p>
          <a:p>
            <a:r>
              <a:rPr lang="ru-RU"/>
              <a:t>5. МТБЭ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19324-3486-4903-BD21-6A6A0D6E6ED0}"/>
              </a:ext>
            </a:extLst>
          </p:cNvPr>
          <p:cNvSpPr txBox="1"/>
          <p:nvPr/>
        </p:nvSpPr>
        <p:spPr>
          <a:xfrm>
            <a:off x="59410" y="1189771"/>
            <a:ext cx="49302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8775" algn="just"/>
            <a:r>
              <a:rPr lang="ru-RU" dirty="0"/>
              <a:t>Для оценки экономической целесообразности внедрения марки АИ-100 необходимо задаться значением стоимости тонны бензина марки АИ 95. Пусть стоимость марки АИ-95 составляет </a:t>
            </a:r>
            <a:r>
              <a:rPr lang="ru-RU" b="1" dirty="0"/>
              <a:t>Х</a:t>
            </a:r>
            <a:r>
              <a:rPr lang="ru-RU" dirty="0"/>
              <a:t>. Получим неравенство: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876BF7-F78E-455A-8A43-CF0DBC785C77}"/>
                  </a:ext>
                </a:extLst>
              </p:cNvPr>
              <p:cNvSpPr txBox="1"/>
              <p:nvPr/>
            </p:nvSpPr>
            <p:spPr>
              <a:xfrm>
                <a:off x="533087" y="3062388"/>
                <a:ext cx="3218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95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+6450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876BF7-F78E-455A-8A43-CF0DBC78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87" y="3062388"/>
                <a:ext cx="3218147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28112AC-8122-4E3E-916F-17487D022874}"/>
              </a:ext>
            </a:extLst>
          </p:cNvPr>
          <p:cNvSpPr txBox="1"/>
          <p:nvPr/>
        </p:nvSpPr>
        <p:spPr>
          <a:xfrm>
            <a:off x="59410" y="3550011"/>
            <a:ext cx="1640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Решение: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63B3E9-0E6D-47C5-9F77-6C6B290C5856}"/>
                  </a:ext>
                </a:extLst>
              </p:cNvPr>
              <p:cNvSpPr txBox="1"/>
              <p:nvPr/>
            </p:nvSpPr>
            <p:spPr>
              <a:xfrm>
                <a:off x="165816" y="3888396"/>
                <a:ext cx="3449679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&lt;4417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руб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т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63B3E9-0E6D-47C5-9F77-6C6B290C5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16" y="3888396"/>
                <a:ext cx="3449679" cy="616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70F7A22-541D-4885-9AA3-B2C197407783}"/>
              </a:ext>
            </a:extLst>
          </p:cNvPr>
          <p:cNvSpPr txBox="1"/>
          <p:nvPr/>
        </p:nvSpPr>
        <p:spPr>
          <a:xfrm>
            <a:off x="59410" y="4606008"/>
            <a:ext cx="49302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8775" algn="just"/>
            <a:r>
              <a:rPr lang="ru-RU" dirty="0"/>
              <a:t>Таким образом, производство марки АИ-100 за счет потоков, освободившихся при сокращении выпуска марки АИ-95 экономически целесообразно, если бензин АИ-95 имеет цену продажи ниже 4417 </a:t>
            </a:r>
            <a:r>
              <a:rPr lang="ru-RU" dirty="0" err="1"/>
              <a:t>руб</a:t>
            </a:r>
            <a:r>
              <a:rPr lang="ru-RU" dirty="0"/>
              <a:t>/т. </a:t>
            </a:r>
          </a:p>
        </p:txBody>
      </p:sp>
    </p:spTree>
    <p:extLst>
      <p:ext uri="{BB962C8B-B14F-4D97-AF65-F5344CB8AC3E}">
        <p14:creationId xmlns:p14="http://schemas.microsoft.com/office/powerpoint/2010/main" val="278255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2" grpId="0"/>
      <p:bldP spid="26" grpId="0"/>
      <p:bldP spid="34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Летняя река | Scenery, Nature, Beautiful nature">
            <a:extLst>
              <a:ext uri="{FF2B5EF4-FFF2-40B4-BE49-F238E27FC236}">
                <a16:creationId xmlns:a16="http://schemas.microsoft.com/office/drawing/2014/main" id="{E13FF9E1-A93C-4AE2-8CE3-2E817E4A7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1" t="59379" b="19686"/>
          <a:stretch/>
        </p:blipFill>
        <p:spPr bwMode="auto">
          <a:xfrm>
            <a:off x="19159" y="6434876"/>
            <a:ext cx="9587927" cy="4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C4F2DE-4DB2-40EF-9288-FCF6178A6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1D1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3417"/>
          <a:stretch/>
        </p:blipFill>
        <p:spPr>
          <a:xfrm flipH="1">
            <a:off x="7746564" y="4889964"/>
            <a:ext cx="4552354" cy="1987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A0BD0-5A4E-4E34-923E-22D58466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pic>
        <p:nvPicPr>
          <p:cNvPr id="20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C73502A8-D442-49FD-8E22-54A3C0153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601" y="6154753"/>
            <a:ext cx="2930399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02986506-644D-458D-AA94-4E26616F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43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F07B42AB-AFF0-441F-9B1B-B01353C9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76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875B4C8F-BAB8-4C65-825C-9E358616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9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28143861-4873-41BD-BD4F-7AE926DEF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768CA0-A5F6-4139-A10A-9CBE98FE6F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83" y="5536453"/>
            <a:ext cx="988725" cy="12096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0B9488-BE9D-4ED1-AE17-0595C451AE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8" y="4698054"/>
            <a:ext cx="1924050" cy="192405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D71A8E6-D171-44DA-B2D5-27184798E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47" y="4438450"/>
            <a:ext cx="1924050" cy="192405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E6E32D0-E6C6-4E4A-8137-1BDA017E2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16" y="4438450"/>
            <a:ext cx="1924050" cy="19240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7840D53-3AA3-437A-B40D-A01BFA2CCC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301" y="4438450"/>
            <a:ext cx="1924050" cy="192405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F5E8F1C-F51B-40ED-A323-4FC13625F1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69" y="4006686"/>
            <a:ext cx="1924050" cy="192405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4C4CA2D-532D-45C1-9505-C3E4D0ACDB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586" y="4326893"/>
            <a:ext cx="1924050" cy="192405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CC1A5C7-7698-45C2-9594-1B687E51FA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338" y="4319566"/>
            <a:ext cx="1924050" cy="192405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37B7E2B8-33EA-4438-BDF2-4E5FD2FBBC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8" y="3005031"/>
            <a:ext cx="1924050" cy="192405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4760851-6B51-44DE-A97B-CE8B3181A6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34" y="2980925"/>
            <a:ext cx="1924050" cy="192405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4DDD8B0D-092E-4772-BEE4-87D9DC00C0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03" y="2980925"/>
            <a:ext cx="1924050" cy="192405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5F81C23-F61A-4AA3-842C-6CF59F852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88" y="2980925"/>
            <a:ext cx="1924050" cy="192405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48E8C25-1413-4DD9-B269-985F7CF25A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686" y="2877052"/>
            <a:ext cx="1924050" cy="192405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68E1BE35-5712-4643-A9F6-21D7EC9E9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75" y="2877052"/>
            <a:ext cx="1924050" cy="192405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1B0DF277-097C-4531-9866-828C19A133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25" y="2862041"/>
            <a:ext cx="1924050" cy="192405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EA46F1E-5895-4A8A-9BDD-32AEB8D99D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9" y="2196785"/>
            <a:ext cx="1924050" cy="192405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D1AAB710-789C-41B3-B769-47FC61AB1D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35" y="2172679"/>
            <a:ext cx="1924050" cy="192405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642BCA8D-BD4E-481D-823A-E062178F89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704" y="2172679"/>
            <a:ext cx="1924050" cy="192405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587ED4D2-B697-4993-9E63-1566EF5F51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2172679"/>
            <a:ext cx="1924050" cy="192405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3FED79EC-14C6-485D-9108-5F2C564CAD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487" y="2068806"/>
            <a:ext cx="1924050" cy="192405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D480864-3FB3-4388-876F-23D1FF4410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176" y="2068806"/>
            <a:ext cx="1924050" cy="192405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F66AC7F5-8354-42AD-AE7E-1E08B7434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26" y="2053795"/>
            <a:ext cx="1924050" cy="192405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C8EAB76-A271-4967-BB2B-24CD9D8BE5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5" y="1198428"/>
            <a:ext cx="1924050" cy="192405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3930C642-2692-4082-9882-82093E2AF4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80" y="1125413"/>
            <a:ext cx="1924050" cy="1924050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A2934804-5535-42ED-8F60-F7F31B7EFC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49" y="1125413"/>
            <a:ext cx="1924050" cy="1924050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009F75C-82A7-4F42-8462-39159B98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34" y="1125413"/>
            <a:ext cx="1924050" cy="1924050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ADFB0181-F5F4-4399-8355-7337A1BF1A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32" y="1021540"/>
            <a:ext cx="1924050" cy="1924050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BAEA003-46DE-473F-8BC1-71AF9435C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21" y="1021540"/>
            <a:ext cx="1924050" cy="1924050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0A9FD177-55FF-496E-BC13-8F8000D8E9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671" y="1006529"/>
            <a:ext cx="1924050" cy="1924050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B73372A9-C69C-4AF6-820D-80A7C46D24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43" y="1120764"/>
            <a:ext cx="1924050" cy="1924050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49FBD9E9-1552-491A-858C-9267BCEBD3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59" y="1096658"/>
            <a:ext cx="1924050" cy="1924050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B24B12F2-2461-416E-90BE-535E2B3FD6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28" y="1096658"/>
            <a:ext cx="1924050" cy="1924050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F165D7EA-7362-454A-859A-111EC696A0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313" y="1096658"/>
            <a:ext cx="1924050" cy="1924050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13B01FC4-0922-4E8D-9FDE-4D9BD5CB2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711" y="992785"/>
            <a:ext cx="1924050" cy="192405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ACA6571F-8066-46DB-9948-AB119E316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187" y="87125"/>
            <a:ext cx="1924050" cy="192405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11745C22-8251-4636-AEF9-6AA1DAEB5C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350" y="977774"/>
            <a:ext cx="1924050" cy="192405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E86882AA-0524-45EE-82D5-5B49FE1F9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53" y="2701385"/>
            <a:ext cx="1924050" cy="192405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6EB13F28-61AD-494C-A7AD-75435C1F9B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69" y="2677279"/>
            <a:ext cx="1924050" cy="1924050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B2F7FD82-2900-4AF6-972F-1455F1B34F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38" y="2677279"/>
            <a:ext cx="1924050" cy="192405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7652E07E-50A5-43B1-83AA-E44FF2ADA1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223" y="2677279"/>
            <a:ext cx="1924050" cy="192405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86EC0253-A2E5-4C7B-A334-14F1FC688D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11" y="2572401"/>
            <a:ext cx="1924050" cy="192405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78654711-D3DF-4300-AA33-5D5EB36B12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10" y="2573406"/>
            <a:ext cx="1924050" cy="192405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B9B50ABD-8872-482D-AD4E-904DAC52DC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260" y="2558395"/>
            <a:ext cx="1924050" cy="1924050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287BF1B4-791E-4206-B2CD-6E9ED6B34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109" y="3386125"/>
            <a:ext cx="1924050" cy="1924050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0D463301-C409-46F5-B510-B22AB3EEC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72" y="3886561"/>
            <a:ext cx="1924050" cy="1924050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BDA98E80-2231-4AF4-827B-B4F4854427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41" y="3886561"/>
            <a:ext cx="1924050" cy="1924050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5D40B5D4-EF4D-4350-82D5-3A5AFEF237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26" y="3886561"/>
            <a:ext cx="1924050" cy="1924050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0D4A54DB-6F73-4B59-A887-0348F5E05B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63" y="4953245"/>
            <a:ext cx="1924050" cy="192405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1B5A3A60-20AE-40EC-B2B4-39A61741BC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34" y="4705202"/>
            <a:ext cx="1924050" cy="1924050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BB70CE1E-529B-4D87-B121-6A86C36B99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63" y="3767677"/>
            <a:ext cx="1924050" cy="1924050"/>
          </a:xfrm>
          <a:prstGeom prst="rect">
            <a:avLst/>
          </a:prstGeom>
        </p:spPr>
      </p:pic>
      <p:pic>
        <p:nvPicPr>
          <p:cNvPr id="1028" name="Picture 4" descr="Коршун рисунок легкий (14 фото) » Рисунки для срисовки и не только">
            <a:extLst>
              <a:ext uri="{FF2B5EF4-FFF2-40B4-BE49-F238E27FC236}">
                <a16:creationId xmlns:a16="http://schemas.microsoft.com/office/drawing/2014/main" id="{D82CBCAD-327A-4FBB-8F82-5678BEAFE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133" y="5239096"/>
            <a:ext cx="662041" cy="49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F32BFC2-F194-41B5-B5D5-18EB0DE46B62}"/>
              </a:ext>
            </a:extLst>
          </p:cNvPr>
          <p:cNvSpPr txBox="1"/>
          <p:nvPr/>
        </p:nvSpPr>
        <p:spPr>
          <a:xfrm>
            <a:off x="386652" y="1093729"/>
            <a:ext cx="1103139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/>
              <a:t>Изучены теоретические основы и технологическая реализация процесса риформинга;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/>
              <a:t>В программе «</a:t>
            </a:r>
            <a:r>
              <a:rPr lang="ru-RU" dirty="0" err="1"/>
              <a:t>Compaunding</a:t>
            </a:r>
            <a:r>
              <a:rPr lang="ru-RU" dirty="0"/>
              <a:t>» были разработаны три варианта рецептуры для производства товарных марок бензинов АИ-92, АИ-95, АИ-98, удовлетворяющих требованиям пятого экологического класса;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/>
              <a:t>Выбран оптимальный вариант рецептуры;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/>
              <a:t>Остатки потоков использованы в целях производства бензина нарки АИ-100 с объемом производства 2289 т/сут;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/>
              <a:t>Показано, что сокращение выпуска бензина марки АИ-92 не позволит произвести бензин марки АИ-100, так как освобождаемые компоненты не могут быть смешаны в состав с достаточным октановым числом;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/>
              <a:t>Показана экономическая целесообразность производства бензина марки АИ-100 за счет сокращения выпуска марки АИ-95 при условии, что цена продажи последней меньше, чем 4417 </a:t>
            </a:r>
            <a:r>
              <a:rPr lang="ru-RU" dirty="0" err="1"/>
              <a:t>руб</a:t>
            </a:r>
            <a:r>
              <a:rPr lang="ru-RU" dirty="0"/>
              <a:t>/т.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ru-RU" dirty="0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6DF41BB2-04D3-46DC-B6E4-FF6C50ADF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72" y="-184297"/>
            <a:ext cx="1924050" cy="192405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90CD17B-0F94-410C-AFB3-DFB30BEA7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58" y="-213052"/>
            <a:ext cx="1924050" cy="192405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CEC2D483-5B07-4634-8008-D1C9B4C658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66" y="-205203"/>
            <a:ext cx="1924050" cy="192405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2C25CF6D-BAB4-464D-A3E3-B2A5EC3CCE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06" y="-247628"/>
            <a:ext cx="1924050" cy="1924050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FE8FBA93-1935-41FB-9725-0692DA2EFF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392" y="8000147"/>
            <a:ext cx="1924050" cy="192405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295FE268-AB2F-43E5-BD03-F039E70950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19" y="4863345"/>
            <a:ext cx="1924050" cy="2047997"/>
          </a:xfrm>
          <a:prstGeom prst="rect">
            <a:avLst/>
          </a:prstGeom>
        </p:spPr>
      </p:pic>
      <p:pic>
        <p:nvPicPr>
          <p:cNvPr id="95" name="Picture 4" descr="Коршун рисунок легкий (14 фото) » Рисунки для срисовки и не только">
            <a:extLst>
              <a:ext uri="{FF2B5EF4-FFF2-40B4-BE49-F238E27FC236}">
                <a16:creationId xmlns:a16="http://schemas.microsoft.com/office/drawing/2014/main" id="{D64487BD-7AA7-4AFC-AE8F-C30CF69C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7305" flipH="1">
            <a:off x="11458802" y="5231064"/>
            <a:ext cx="448534" cy="33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59DC5-7174-4719-869C-DAAA68C4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B460E-7561-41B5-8058-F6724DEFE1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9659" y="1121464"/>
            <a:ext cx="8104975" cy="3888509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Изучить теоретические основы процесса риформинга бензиновой фракции;</a:t>
            </a:r>
          </a:p>
          <a:p>
            <a:pPr algn="just"/>
            <a:r>
              <a:rPr lang="ru-RU" dirty="0"/>
              <a:t>Рассмотреть технологическую реализацию процесса риформинга;</a:t>
            </a:r>
          </a:p>
          <a:p>
            <a:pPr algn="just"/>
            <a:r>
              <a:rPr lang="ru-RU" dirty="0"/>
              <a:t>Рассчитать варианты рецептур смешения для производства товарных марок бензинов АИ-92, АИ-95, АИ-98 пятого экологического класса К-5. Определить оптимальный вариант рецептуры;</a:t>
            </a:r>
          </a:p>
          <a:p>
            <a:pPr algn="just"/>
            <a:r>
              <a:rPr lang="ru-RU" dirty="0"/>
              <a:t>Оценить экономическую целесообразность производства бензина марки АИ-100 за счет сокращения выпуска марок АИ-92 и АИ-95.</a:t>
            </a:r>
          </a:p>
          <a:p>
            <a:pPr algn="just"/>
            <a:endParaRPr lang="ru-RU" dirty="0"/>
          </a:p>
        </p:txBody>
      </p:sp>
      <p:pic>
        <p:nvPicPr>
          <p:cNvPr id="1036" name="Picture 12" descr="Задний фон черно белый - 37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19D7EDA0-4CC3-47A1-A5DA-257432BBB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7"/>
          <a:stretch/>
        </p:blipFill>
        <p:spPr bwMode="auto">
          <a:xfrm>
            <a:off x="0" y="5024147"/>
            <a:ext cx="9334634" cy="183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Задний фон черно белый - 37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C90DFE9F-550E-421C-96F1-CCB7E3110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1" t="61117" b="26387"/>
          <a:stretch/>
        </p:blipFill>
        <p:spPr bwMode="auto">
          <a:xfrm>
            <a:off x="6694509" y="4504579"/>
            <a:ext cx="1052707" cy="74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Задний фон черно белый - 37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2C78DE47-0613-45AF-865B-07DF9D16A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1" t="61117" b="26387"/>
          <a:stretch/>
        </p:blipFill>
        <p:spPr bwMode="auto">
          <a:xfrm>
            <a:off x="8103333" y="4438066"/>
            <a:ext cx="1052707" cy="74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Задний фон черно белый - 37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F45AEC71-2709-46A3-AA75-3E04B2202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67" t="67316" r="7872" b="21105"/>
          <a:stretch/>
        </p:blipFill>
        <p:spPr bwMode="auto">
          <a:xfrm>
            <a:off x="8758175" y="4679648"/>
            <a:ext cx="576459" cy="6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Задний фон черно белый - 37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4E3BBF17-3FD0-4F02-889B-2F3A169A7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67" t="67316" r="7872" b="21105"/>
          <a:stretch/>
        </p:blipFill>
        <p:spPr bwMode="auto">
          <a:xfrm>
            <a:off x="7747216" y="5291976"/>
            <a:ext cx="576459" cy="6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Задний фон черно белый - 37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D1320962-FC7A-4496-8407-BE1590A33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1" t="61117" b="26387"/>
          <a:stretch/>
        </p:blipFill>
        <p:spPr bwMode="auto">
          <a:xfrm>
            <a:off x="8868345" y="4195648"/>
            <a:ext cx="1052707" cy="74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Задний фон черно белый - 37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82FF028E-1A46-43C6-BA5C-C4D394C73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1" t="61117" b="26387"/>
          <a:stretch/>
        </p:blipFill>
        <p:spPr bwMode="auto">
          <a:xfrm>
            <a:off x="10449020" y="4347281"/>
            <a:ext cx="1052707" cy="74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Задний фон черно белый - 37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C7E9ECF1-507C-4AC2-BF8C-F88214632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1" t="61117" b="26387"/>
          <a:stretch/>
        </p:blipFill>
        <p:spPr bwMode="auto">
          <a:xfrm>
            <a:off x="9545408" y="4479015"/>
            <a:ext cx="1052707" cy="74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лук и стрелы, рисунок, стрелка">
            <a:extLst>
              <a:ext uri="{FF2B5EF4-FFF2-40B4-BE49-F238E27FC236}">
                <a16:creationId xmlns:a16="http://schemas.microsoft.com/office/drawing/2014/main" id="{07FB79AD-CE7D-4EF8-909A-9C9D17DD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16147">
            <a:off x="322242" y="956032"/>
            <a:ext cx="740051" cy="72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лук и стрелы, рисунок, стрелка">
            <a:extLst>
              <a:ext uri="{FF2B5EF4-FFF2-40B4-BE49-F238E27FC236}">
                <a16:creationId xmlns:a16="http://schemas.microsoft.com/office/drawing/2014/main" id="{7BD0B5B3-CC94-40F4-848D-CBE9ED207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16147">
            <a:off x="322242" y="1644144"/>
            <a:ext cx="740051" cy="72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лук и стрелы, рисунок, стрелка">
            <a:extLst>
              <a:ext uri="{FF2B5EF4-FFF2-40B4-BE49-F238E27FC236}">
                <a16:creationId xmlns:a16="http://schemas.microsoft.com/office/drawing/2014/main" id="{25D22814-62B7-4A86-A187-1E7C83036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16147">
            <a:off x="322242" y="2299713"/>
            <a:ext cx="740051" cy="72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лук и стрелы, рисунок, стрелка">
            <a:extLst>
              <a:ext uri="{FF2B5EF4-FFF2-40B4-BE49-F238E27FC236}">
                <a16:creationId xmlns:a16="http://schemas.microsoft.com/office/drawing/2014/main" id="{6FC09381-9555-4B4D-B1B0-D496F758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16147">
            <a:off x="322241" y="3489559"/>
            <a:ext cx="740051" cy="72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черно-белая деревня рисунок детская холст - TenStickers">
            <a:extLst>
              <a:ext uri="{FF2B5EF4-FFF2-40B4-BE49-F238E27FC236}">
                <a16:creationId xmlns:a16="http://schemas.microsoft.com/office/drawing/2014/main" id="{10C118D2-FEE9-4060-BBAF-D8B5B94E4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3"/>
          <a:stretch/>
        </p:blipFill>
        <p:spPr bwMode="auto">
          <a:xfrm flipH="1">
            <a:off x="7004114" y="2093964"/>
            <a:ext cx="6265658" cy="639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Домик в деревне набросок">
            <a:extLst>
              <a:ext uri="{FF2B5EF4-FFF2-40B4-BE49-F238E27FC236}">
                <a16:creationId xmlns:a16="http://schemas.microsoft.com/office/drawing/2014/main" id="{8D6DAAD1-683B-439E-94C8-311D6D1CC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" y="4105274"/>
            <a:ext cx="4191922" cy="294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Судак векторный рисунок (56 фото) » Рисунки для срисовки и не только">
            <a:extLst>
              <a:ext uri="{FF2B5EF4-FFF2-40B4-BE49-F238E27FC236}">
                <a16:creationId xmlns:a16="http://schemas.microsoft.com/office/drawing/2014/main" id="{8C1F27D8-8715-446B-B994-FC5C25AF5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2157">
            <a:off x="11524298" y="6294728"/>
            <a:ext cx="487863" cy="35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0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маг, рисунок, магия">
            <a:extLst>
              <a:ext uri="{FF2B5EF4-FFF2-40B4-BE49-F238E27FC236}">
                <a16:creationId xmlns:a16="http://schemas.microsoft.com/office/drawing/2014/main" id="{CBF55BE0-FBC6-4C89-95C1-BC5421585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901" y="5557696"/>
            <a:ext cx="1595462" cy="127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DD9FF-22B9-4141-947F-B45160B3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Теоретические основы процесса риформинга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55B98B-EE41-4AC9-A149-67FCA96F0F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0909" y="1069584"/>
            <a:ext cx="7019636" cy="331826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u-RU" sz="1800" dirty="0"/>
              <a:t>Дегидрирование нафтенов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u-RU" sz="1800" dirty="0"/>
              <a:t>Дегидроциклизация парафиновых углеводородов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u-RU" sz="1800" dirty="0"/>
              <a:t>Изомеризация нафтенов и парафинов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u-RU" sz="1800" dirty="0"/>
              <a:t>Изомеризация парафинов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u-RU" sz="1800" dirty="0"/>
              <a:t>Реакции гидрокрекинга алканов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AA35A32-AC31-4AA8-A57E-4B6773565AF8}"/>
              </a:ext>
            </a:extLst>
          </p:cNvPr>
          <p:cNvGrpSpPr/>
          <p:nvPr/>
        </p:nvGrpSpPr>
        <p:grpSpPr>
          <a:xfrm>
            <a:off x="5985164" y="905709"/>
            <a:ext cx="5301672" cy="3583164"/>
            <a:chOff x="5881490" y="905709"/>
            <a:chExt cx="5915421" cy="4347544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1D56869-6A9E-4EDF-974C-55EBBF236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52"/>
            <a:stretch/>
          </p:blipFill>
          <p:spPr bwMode="auto">
            <a:xfrm>
              <a:off x="7250545" y="905709"/>
              <a:ext cx="3085959" cy="836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CB641325-C0B4-4777-B0D7-468D20A4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869" y="1754769"/>
              <a:ext cx="3277925" cy="836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09865ED-4EB2-43EB-9AD2-CB923509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471" y="2578143"/>
              <a:ext cx="3085959" cy="1001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39B7AABB-2F91-412E-B52E-14D89E587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454" y="3828178"/>
              <a:ext cx="3454401" cy="525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4C5AEEC-7CFE-42DA-B84C-1B6F647FB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65" t="-175" r="19337" b="95090"/>
            <a:stretch/>
          </p:blipFill>
          <p:spPr bwMode="auto">
            <a:xfrm>
              <a:off x="5881490" y="4933416"/>
              <a:ext cx="5915421" cy="319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0351FF-2860-4AB0-A4E9-1122125DB68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28617" y="4259377"/>
            <a:ext cx="1097858" cy="190589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7B0F4FD-CE1E-4854-A0A4-543BD8899F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0513" y="397693"/>
            <a:ext cx="2563692" cy="2563692"/>
          </a:xfrm>
          <a:prstGeom prst="rect">
            <a:avLst/>
          </a:prstGeom>
        </p:spPr>
      </p:pic>
      <p:sp>
        <p:nvSpPr>
          <p:cNvPr id="26" name="Текст 2">
            <a:extLst>
              <a:ext uri="{FF2B5EF4-FFF2-40B4-BE49-F238E27FC236}">
                <a16:creationId xmlns:a16="http://schemas.microsoft.com/office/drawing/2014/main" id="{C1A3D0DD-869E-4DA7-8BA0-0ED7C255B435}"/>
              </a:ext>
            </a:extLst>
          </p:cNvPr>
          <p:cNvSpPr txBox="1">
            <a:spLocks/>
          </p:cNvSpPr>
          <p:nvPr/>
        </p:nvSpPr>
        <p:spPr>
          <a:xfrm>
            <a:off x="0" y="4488873"/>
            <a:ext cx="9227126" cy="236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360363" algn="just">
              <a:lnSpc>
                <a:spcPct val="120000"/>
              </a:lnSpc>
            </a:pPr>
            <a:r>
              <a:rPr lang="ru-RU" sz="1200" dirty="0"/>
              <a:t>В процессе риформинга объем реакционной смеси </a:t>
            </a:r>
            <a:r>
              <a:rPr lang="ru-RU" sz="1200" b="1" dirty="0"/>
              <a:t>увеличивается</a:t>
            </a:r>
            <a:r>
              <a:rPr lang="ru-RU" sz="1200" dirty="0"/>
              <a:t> – выделяется </a:t>
            </a:r>
            <a:r>
              <a:rPr lang="en-US" sz="1200" dirty="0"/>
              <a:t>H</a:t>
            </a:r>
            <a:r>
              <a:rPr lang="en-US" sz="1200" baseline="-25000" dirty="0"/>
              <a:t>2</a:t>
            </a:r>
            <a:r>
              <a:rPr lang="ru-RU" sz="1200" baseline="-25000" dirty="0"/>
              <a:t>.</a:t>
            </a:r>
            <a:r>
              <a:rPr lang="ru-RU" sz="1200" dirty="0"/>
              <a:t> </a:t>
            </a:r>
            <a:r>
              <a:rPr lang="ru-RU" sz="1200" b="1" dirty="0"/>
              <a:t>Понижение</a:t>
            </a:r>
            <a:r>
              <a:rPr lang="ru-RU" sz="1200" dirty="0"/>
              <a:t> давления </a:t>
            </a:r>
            <a:r>
              <a:rPr lang="ru-RU" sz="1200" b="1" dirty="0"/>
              <a:t>повышает</a:t>
            </a:r>
            <a:r>
              <a:rPr lang="ru-RU" sz="1200" dirty="0"/>
              <a:t> глубину протекания реакций дегидрирования и коксообразования.</a:t>
            </a:r>
          </a:p>
          <a:p>
            <a:pPr indent="360363" algn="just">
              <a:lnSpc>
                <a:spcPct val="120000"/>
              </a:lnSpc>
            </a:pPr>
            <a:r>
              <a:rPr lang="ru-RU" sz="1200" dirty="0"/>
              <a:t>Процесс протекает с поглощением теплоты. </a:t>
            </a:r>
            <a:r>
              <a:rPr lang="ru-RU" sz="1200" b="1" dirty="0"/>
              <a:t>Повышение</a:t>
            </a:r>
            <a:r>
              <a:rPr lang="ru-RU" sz="1200" dirty="0"/>
              <a:t> температуры </a:t>
            </a:r>
            <a:r>
              <a:rPr lang="ru-RU" sz="1200" b="1" dirty="0"/>
              <a:t>повышает</a:t>
            </a:r>
            <a:r>
              <a:rPr lang="ru-RU" sz="1200" dirty="0"/>
              <a:t> скорость химических реакций и глубину протекания реакций, в том числе и реакций </a:t>
            </a:r>
            <a:r>
              <a:rPr lang="ru-RU" sz="1200" b="1" dirty="0"/>
              <a:t>коксообразования.</a:t>
            </a:r>
            <a:endParaRPr lang="ru-RU" sz="1200" dirty="0"/>
          </a:p>
          <a:p>
            <a:pPr indent="360363" algn="just">
              <a:lnSpc>
                <a:spcPct val="120000"/>
              </a:lnSpc>
            </a:pPr>
            <a:r>
              <a:rPr lang="ru-RU" sz="1200" dirty="0"/>
              <a:t>На скорости реакций влияет мольное отношение </a:t>
            </a:r>
            <a:r>
              <a:rPr lang="en-US" sz="1200" dirty="0"/>
              <a:t>H</a:t>
            </a:r>
            <a:r>
              <a:rPr lang="en-US" sz="1200" baseline="-25000" dirty="0"/>
              <a:t>2</a:t>
            </a:r>
            <a:r>
              <a:rPr lang="en-US" sz="1200" dirty="0"/>
              <a:t>/</a:t>
            </a:r>
            <a:r>
              <a:rPr lang="ru-RU" sz="1200" dirty="0"/>
              <a:t>сырье. </a:t>
            </a:r>
            <a:r>
              <a:rPr lang="ru-RU" sz="1200" b="1" dirty="0"/>
              <a:t>Повышение</a:t>
            </a:r>
            <a:r>
              <a:rPr lang="ru-RU" sz="1200" dirty="0"/>
              <a:t> концентрации </a:t>
            </a:r>
            <a:r>
              <a:rPr lang="en-US" sz="1200" dirty="0"/>
              <a:t>H</a:t>
            </a:r>
            <a:r>
              <a:rPr lang="en-US" sz="1200" baseline="-25000" dirty="0"/>
              <a:t>2</a:t>
            </a:r>
            <a:r>
              <a:rPr lang="en-US" sz="1200" dirty="0"/>
              <a:t> </a:t>
            </a:r>
            <a:r>
              <a:rPr lang="ru-RU" sz="1200" b="1" dirty="0"/>
              <a:t>снижает</a:t>
            </a:r>
            <a:r>
              <a:rPr lang="ru-RU" sz="1200" dirty="0"/>
              <a:t> скорость реакций образования кокса, реакций ароматизации и </a:t>
            </a:r>
            <a:r>
              <a:rPr lang="ru-RU" sz="1200" b="1" dirty="0"/>
              <a:t>повышает</a:t>
            </a:r>
            <a:r>
              <a:rPr lang="ru-RU" sz="1200" dirty="0"/>
              <a:t> скорость реакций гидрокрекинга и эксплуатационные затраты на работу насосно-компрессорного оборудования.</a:t>
            </a:r>
            <a:endParaRPr lang="ru-RU" sz="1400" dirty="0"/>
          </a:p>
        </p:txBody>
      </p:sp>
      <p:pic>
        <p:nvPicPr>
          <p:cNvPr id="3074" name="Picture 2" descr="Огонь гифки, анимированные GIF изображения огонь - скачать гиф картинки на  GIFER">
            <a:extLst>
              <a:ext uri="{FF2B5EF4-FFF2-40B4-BE49-F238E27FC236}">
                <a16:creationId xmlns:a16="http://schemas.microsoft.com/office/drawing/2014/main" id="{E75F78E0-D363-4A74-B587-B0C85871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1D1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9491">
            <a:off x="10412997" y="4942062"/>
            <a:ext cx="1574548" cy="17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авая фигурная скобка 8">
            <a:extLst>
              <a:ext uri="{FF2B5EF4-FFF2-40B4-BE49-F238E27FC236}">
                <a16:creationId xmlns:a16="http://schemas.microsoft.com/office/drawing/2014/main" id="{5F1022C6-A69B-4E07-99F0-C4FEFD1BA2F6}"/>
              </a:ext>
            </a:extLst>
          </p:cNvPr>
          <p:cNvSpPr/>
          <p:nvPr/>
        </p:nvSpPr>
        <p:spPr>
          <a:xfrm>
            <a:off x="10072814" y="907113"/>
            <a:ext cx="534284" cy="1409539"/>
          </a:xfrm>
          <a:prstGeom prst="rightBrace">
            <a:avLst>
              <a:gd name="adj1" fmla="val 411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4D5FD923-F67B-4377-AEE4-BE330960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601" y="6154753"/>
            <a:ext cx="2930399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C3DBFFC0-0501-4D63-8550-0CC82687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43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C25DF148-08AF-468B-8DC4-22DDCF24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76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B6FBD03B-76A6-4B8F-A7B7-B5DE1D4E9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9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D6854ABF-DBE7-4EA1-85D6-52339B1E7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038AD-A860-4EA6-9F80-2720EA6A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Технологическая реализация процесса риформинга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5A561A-55C8-487B-B1FF-FBA53AAD8A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0146" y="1154545"/>
            <a:ext cx="10973260" cy="3011055"/>
          </a:xfrm>
        </p:spPr>
        <p:txBody>
          <a:bodyPr>
            <a:normAutofit/>
          </a:bodyPr>
          <a:lstStyle/>
          <a:p>
            <a:pPr indent="360363" algn="just"/>
            <a:r>
              <a:rPr lang="ru-RU" sz="1600" dirty="0"/>
              <a:t>Технология процесса риформинга классифицируется по способу организации процесса на:</a:t>
            </a:r>
          </a:p>
          <a:p>
            <a:pPr algn="just"/>
            <a:r>
              <a:rPr lang="ru-RU" sz="1600" dirty="0"/>
              <a:t>1. Установки со стационарным слоем катализатора;</a:t>
            </a:r>
          </a:p>
          <a:p>
            <a:pPr marL="360363" algn="just"/>
            <a:r>
              <a:rPr lang="ru-RU" sz="1600" dirty="0"/>
              <a:t>1.1. С периодической регенерацией, которая осуществляется в реакторах в периоды остановки процесса;</a:t>
            </a:r>
          </a:p>
          <a:p>
            <a:pPr marL="360363" algn="just"/>
            <a:r>
              <a:rPr lang="ru-RU" sz="1600" dirty="0"/>
              <a:t>1.2. С коротким межрегенерационным циклом, который осуществляется в одном из реакторов, взамен которого подключается дополнительный реактор;</a:t>
            </a:r>
          </a:p>
          <a:p>
            <a:pPr algn="just"/>
            <a:r>
              <a:rPr lang="ru-RU" sz="1600" dirty="0"/>
              <a:t>2. С непрерывной регенерацией катализатора.</a:t>
            </a:r>
          </a:p>
          <a:p>
            <a:pPr algn="just"/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C7549-1E61-448D-BD89-344805A7C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019" y="3049320"/>
            <a:ext cx="4974981" cy="239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790E7B-DCE7-421D-B724-6FC896632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94" y="3992535"/>
            <a:ext cx="984938" cy="251418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E3DB23C-748E-4EF4-ABD7-18563CBB9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525" y="3842327"/>
            <a:ext cx="2043501" cy="28460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8D13ED-AB22-4715-9DAC-5BCBA3A92264}"/>
              </a:ext>
            </a:extLst>
          </p:cNvPr>
          <p:cNvSpPr txBox="1"/>
          <p:nvPr/>
        </p:nvSpPr>
        <p:spPr>
          <a:xfrm>
            <a:off x="305261" y="5768055"/>
            <a:ext cx="109081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П</a:t>
            </a:r>
            <a:r>
              <a:rPr lang="ru-RU" sz="1400" baseline="-25000" dirty="0"/>
              <a:t>1-2</a:t>
            </a:r>
            <a:r>
              <a:rPr lang="ru-RU" sz="1400" dirty="0"/>
              <a:t> – печь; Р</a:t>
            </a:r>
            <a:r>
              <a:rPr lang="ru-RU" sz="1400" baseline="-25000" dirty="0"/>
              <a:t>1-3</a:t>
            </a:r>
            <a:r>
              <a:rPr lang="ru-RU" sz="1400" dirty="0"/>
              <a:t> – реакторы риформинга; Р</a:t>
            </a:r>
            <a:r>
              <a:rPr lang="ru-RU" sz="1400" baseline="-25000" dirty="0"/>
              <a:t>4</a:t>
            </a:r>
            <a:r>
              <a:rPr lang="ru-RU" sz="1400" dirty="0"/>
              <a:t> – адсорбер; С</a:t>
            </a:r>
            <a:r>
              <a:rPr lang="ru-RU" sz="1400" baseline="-25000" dirty="0"/>
              <a:t>1</a:t>
            </a:r>
            <a:r>
              <a:rPr lang="ru-RU" sz="1400" dirty="0"/>
              <a:t> – сепаратор высокого давления; С</a:t>
            </a:r>
            <a:r>
              <a:rPr lang="ru-RU" sz="1400" baseline="-25000" dirty="0"/>
              <a:t>2</a:t>
            </a:r>
            <a:r>
              <a:rPr lang="ru-RU" sz="1400" dirty="0"/>
              <a:t> – сепаратор низкого давления; К</a:t>
            </a:r>
            <a:r>
              <a:rPr lang="ru-RU" sz="1400" baseline="-25000" dirty="0"/>
              <a:t>1</a:t>
            </a:r>
            <a:r>
              <a:rPr lang="ru-RU" sz="1400" dirty="0"/>
              <a:t> – фракционирующий абсорбер; К</a:t>
            </a:r>
            <a:r>
              <a:rPr lang="ru-RU" sz="1400" baseline="-25000" dirty="0"/>
              <a:t>2</a:t>
            </a:r>
            <a:r>
              <a:rPr lang="ru-RU" sz="1400" dirty="0"/>
              <a:t> – колонна стабилизации; С</a:t>
            </a:r>
            <a:r>
              <a:rPr lang="ru-RU" sz="1400" baseline="-25000" dirty="0"/>
              <a:t>3</a:t>
            </a:r>
            <a:r>
              <a:rPr lang="ru-RU" sz="1400" dirty="0"/>
              <a:t> – приемник.</a:t>
            </a:r>
          </a:p>
          <a:p>
            <a:pPr algn="just"/>
            <a:r>
              <a:rPr lang="ru-RU" sz="1400" dirty="0"/>
              <a:t>I – гидроочищенное сырье; II – ВСГ; III – стабильный катализат; IV – сухой газ; V – головная фракция.</a:t>
            </a:r>
          </a:p>
        </p:txBody>
      </p:sp>
    </p:spTree>
    <p:extLst>
      <p:ext uri="{BB962C8B-B14F-4D97-AF65-F5344CB8AC3E}">
        <p14:creationId xmlns:p14="http://schemas.microsoft.com/office/powerpoint/2010/main" val="142188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13 -0.01875 L -0.31992 -0.0606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09" y="-210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2C78B1-706D-4A59-BCE4-73AA0A3F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6779" y="5687073"/>
            <a:ext cx="781709" cy="10999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F7940-43CB-4162-A917-8F2A22F3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индивидуальных компонентов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E8B2834C-86E1-4291-9175-EDC279182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098561"/>
              </p:ext>
            </p:extLst>
          </p:nvPr>
        </p:nvGraphicFramePr>
        <p:xfrm>
          <a:off x="-295564" y="1170925"/>
          <a:ext cx="5987882" cy="4516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8B2834C-86E1-4291-9175-EDC279182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7367960"/>
              </p:ext>
            </p:extLst>
          </p:nvPr>
        </p:nvGraphicFramePr>
        <p:xfrm>
          <a:off x="5865091" y="1170926"/>
          <a:ext cx="6248808" cy="4516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720E1EC3-20F9-4231-AA97-AF941D99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601" y="6154753"/>
            <a:ext cx="2930399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74E0C116-DC19-4659-B615-D44F142FE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43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2B165382-B3FE-4347-B2F5-68F58EE0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76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03463DA2-D840-4E9E-A79C-BD7F399D8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9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CB4A4A0E-96C3-4731-96A0-54886969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Клипарт указатель (66 фото) » Рисунки для срисовки и не только">
            <a:extLst>
              <a:ext uri="{FF2B5EF4-FFF2-40B4-BE49-F238E27FC236}">
                <a16:creationId xmlns:a16="http://schemas.microsoft.com/office/drawing/2014/main" id="{1A267B2C-C549-4371-92EF-A73D2C44A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16" y="5610225"/>
            <a:ext cx="1527183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F2E427-B0BC-41E6-8929-CD2AA7037B9C}"/>
              </a:ext>
            </a:extLst>
          </p:cNvPr>
          <p:cNvSpPr txBox="1"/>
          <p:nvPr/>
        </p:nvSpPr>
        <p:spPr>
          <a:xfrm>
            <a:off x="7019187" y="6003279"/>
            <a:ext cx="67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arrington" panose="04040505050A02020702" pitchFamily="82" charset="0"/>
              </a:rPr>
              <a:t>Mill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47C43-22D0-4FD1-A888-0F3DE6DE7013}"/>
              </a:ext>
            </a:extLst>
          </p:cNvPr>
          <p:cNvSpPr txBox="1"/>
          <p:nvPr/>
        </p:nvSpPr>
        <p:spPr>
          <a:xfrm>
            <a:off x="6828256" y="5652769"/>
            <a:ext cx="118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arrington" panose="04040505050A02020702" pitchFamily="82" charset="0"/>
              </a:rPr>
              <a:t>Witch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0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F7940-43CB-4162-A917-8F2A22F3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индивидуальных компонентов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8B2834C-86E1-4291-9175-EDC279182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827724"/>
              </p:ext>
            </p:extLst>
          </p:nvPr>
        </p:nvGraphicFramePr>
        <p:xfrm>
          <a:off x="61936" y="1228869"/>
          <a:ext cx="6034064" cy="475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E8B2834C-86E1-4291-9175-EDC279182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538497"/>
              </p:ext>
            </p:extLst>
          </p:nvPr>
        </p:nvGraphicFramePr>
        <p:xfrm>
          <a:off x="6096000" y="1228869"/>
          <a:ext cx="6096000" cy="475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542AC7AF-1F96-403F-BEC4-996FE814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200" y="6154753"/>
            <a:ext cx="2930399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107E1D5E-3815-455E-AC65-16648549B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43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98FE3B6A-08F3-4337-B668-6CFD96D0C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76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5A347586-5979-43DD-9371-02F7FA48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9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B428D34A-DD3C-4DEC-8158-94E3055EB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Фигурка PAPO Немецкий рыцарь - купить по лучшей цене в интернет-магазине  детских игрушек SunnyToy!">
            <a:extLst>
              <a:ext uri="{FF2B5EF4-FFF2-40B4-BE49-F238E27FC236}">
                <a16:creationId xmlns:a16="http://schemas.microsoft.com/office/drawing/2014/main" id="{88AE029B-2704-4557-BB98-D75CC1C3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541904"/>
            <a:ext cx="1192502" cy="122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клубы дыма рисунок | Cartoon clouds, Clouds design,  Clouds">
            <a:extLst>
              <a:ext uri="{FF2B5EF4-FFF2-40B4-BE49-F238E27FC236}">
                <a16:creationId xmlns:a16="http://schemas.microsoft.com/office/drawing/2014/main" id="{72154F70-76E5-432F-8CC8-DA51FE3F0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03" r="31100" b="64707"/>
          <a:stretch/>
        </p:blipFill>
        <p:spPr bwMode="auto">
          <a:xfrm>
            <a:off x="11657097" y="4642010"/>
            <a:ext cx="534903" cy="151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1A5EFB-0BE0-4514-88C1-C6DA84BD54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6E6E6E"/>
              </a:clrFrom>
              <a:clrTo>
                <a:srgbClr val="6E6E6E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91" b="3865"/>
          <a:stretch/>
        </p:blipFill>
        <p:spPr>
          <a:xfrm rot="9819589">
            <a:off x="11230165" y="-165749"/>
            <a:ext cx="1559576" cy="36266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EBAEFB-6E97-40C7-B117-4A73020A2B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4382438"/>
            <a:ext cx="1924050" cy="1924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CEF5C9-3968-41A8-A6A1-6879779D6D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83" y="4382438"/>
            <a:ext cx="1924050" cy="1924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BA0CBFC-DF2D-45CC-B08E-466887ECF9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76" y="3705081"/>
            <a:ext cx="1924050" cy="1924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5BD28B-A60B-41E0-A7CD-DC7AE805E7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93" y="4382438"/>
            <a:ext cx="1924050" cy="192405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6F6E430-ACC1-4261-AD27-A20893C1C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86" y="3705081"/>
            <a:ext cx="1924050" cy="19240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C63180-8B82-405E-A055-E483BCE25A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32" y="2591321"/>
            <a:ext cx="1924050" cy="19240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83B3F73-7EFD-4EC0-9D79-0CA7782E5F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25" y="1913964"/>
            <a:ext cx="1924050" cy="19240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42482F-EF81-46D7-9A19-3EB5CADB9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797" y="1959047"/>
            <a:ext cx="1924050" cy="192405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32CBEAE-E65B-4D72-9C5E-B062BB534A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90" y="1281690"/>
            <a:ext cx="1924050" cy="19240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31A244C-9633-4016-BBB5-F22BA1C68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57" y="1702072"/>
            <a:ext cx="1924050" cy="192405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B5F80B6-23D4-4352-AE0D-345B48D34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850" y="1024715"/>
            <a:ext cx="1924050" cy="192405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62C9ED4-B986-4826-A0E2-26CAB9794C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8" y="1281690"/>
            <a:ext cx="1924050" cy="19240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2F9E2BB-9DC5-4CD1-B83C-D55F4BFCFF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81" y="604333"/>
            <a:ext cx="1924050" cy="192405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461967B-C9A6-4325-A1CC-7577B47C67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1" y="982319"/>
            <a:ext cx="1924050" cy="192405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F0F7998-9F20-4D4B-8DA6-BBC4A11DAE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64" y="304962"/>
            <a:ext cx="1924050" cy="192405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853D9FF-47FA-4DAD-9364-C57046F90F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325" y="3284699"/>
            <a:ext cx="1924050" cy="192405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FFC0F78-1D31-4370-9481-C62BE409D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8" y="2607342"/>
            <a:ext cx="1924050" cy="19240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2C28FE2-BAD7-4BF9-B9BD-C32D26066F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49" y="4455573"/>
            <a:ext cx="1924050" cy="192405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7B40839-0CF5-4A3B-BEC7-4AACFCF9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4" y="3778216"/>
            <a:ext cx="1924050" cy="192405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5B78C3C-E104-4D0F-AE58-E17D5C4D6A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49" y="4683486"/>
            <a:ext cx="1924050" cy="192405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0758604-CB4D-4849-AD19-9C2AD60FE0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42" y="4006129"/>
            <a:ext cx="1924050" cy="19240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6A32A14-B72E-45A3-9575-8FAE3D18F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4" y="4589795"/>
            <a:ext cx="1924050" cy="192405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B8A813A-81A0-4938-9A73-057F81A9E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187" y="3912438"/>
            <a:ext cx="1924050" cy="192405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4548F24-36AA-42BF-A5CE-F75E63D2B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118" y="3204297"/>
            <a:ext cx="1924050" cy="192405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047C717-058A-4699-B62F-407AF76594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511" y="2526940"/>
            <a:ext cx="1924050" cy="192405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7A851DB-0390-436B-8E22-C3D3A83C7E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632" y="2077114"/>
            <a:ext cx="1924050" cy="192405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C8A6D774-D292-4567-A4D2-4FC3D0DE10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5" y="1399757"/>
            <a:ext cx="1924050" cy="192405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A58EFE9-49C5-4855-8728-15EB31490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224" y="1189849"/>
            <a:ext cx="1924050" cy="192405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33BD038-D21C-4E1D-BEE6-4C8027C3D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17" y="512492"/>
            <a:ext cx="1924050" cy="192405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5CB171B-314C-450A-B8D1-B49C1269BF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857" y="907823"/>
            <a:ext cx="1924050" cy="192405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D5D17951-AC41-4E71-825E-0212DB7893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250" y="230466"/>
            <a:ext cx="1924050" cy="192405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8DBF1BBB-CAB1-4F93-B428-A75675E85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70" y="826248"/>
            <a:ext cx="1924050" cy="192405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7C16AB2-FC82-4070-BE41-84ECFE6C16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363" y="148891"/>
            <a:ext cx="1924050" cy="192405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102D2E2-F45C-47E5-B3F3-782018926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148" y="2064214"/>
            <a:ext cx="1924050" cy="192405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EF0F93E5-53CB-41AB-878E-953D7E8608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541" y="1386857"/>
            <a:ext cx="1924050" cy="192405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342B098-9EEA-4462-823C-7A3B30277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929" y="3214825"/>
            <a:ext cx="1924050" cy="192405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73E9B26-D4B2-418E-8CE7-96FCDF5C5B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322" y="2537468"/>
            <a:ext cx="1924050" cy="192405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01D1CE8-8B29-4880-BBD1-F2C164531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258" y="3838014"/>
            <a:ext cx="1924050" cy="192405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64A1A1CD-AB7F-43A3-8518-4A2228DAE7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651" y="3160657"/>
            <a:ext cx="1924050" cy="192405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1856E78-E59D-487A-ADB2-6E51EC1602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739" y="4243648"/>
            <a:ext cx="1924050" cy="192405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B74AA7A-33A2-43B5-9912-051EE31924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32" y="3566291"/>
            <a:ext cx="1924050" cy="192405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25DBAD8B-CB23-4787-B7B1-D9921058D8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500" y="4611165"/>
            <a:ext cx="1924050" cy="192405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D7BA548-9445-4BC4-8C75-6EBB0D9D5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893" y="3933808"/>
            <a:ext cx="1924050" cy="192405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C9479B9B-D46A-4897-A794-FB44B77D45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63" y="3893724"/>
            <a:ext cx="1924050" cy="192405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000CB7D-56CC-4788-8F0F-F008A654F6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32" y="3234867"/>
            <a:ext cx="1924050" cy="192405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B829408B-B8F6-459F-B06D-6223DC5C17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921" y="2723248"/>
            <a:ext cx="1924050" cy="192405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C8FE0C41-A041-49F8-BB86-36254EF0E8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314" y="2045891"/>
            <a:ext cx="1924050" cy="192405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B732EB74-F785-472A-A489-9A5175A1F5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416" y="1503605"/>
            <a:ext cx="1924050" cy="192405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E11ED8D7-0CE5-4252-9617-E86B806252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809" y="826248"/>
            <a:ext cx="1924050" cy="192405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FD57465C-A6E4-4BCA-A006-7CF90C284B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3" y="699966"/>
            <a:ext cx="1924050" cy="192405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93154816-B7DB-4D31-941A-DC14C25C1C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406" y="22609"/>
            <a:ext cx="1924050" cy="192405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CBD3D247-00EC-489B-977E-C227C5F6F2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81" y="4467854"/>
            <a:ext cx="1924050" cy="192405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D6EB948E-2D6D-4499-8228-AAC714D78D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11" y="4720103"/>
            <a:ext cx="1924050" cy="192405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B46CBD2-D4AE-4D64-B40F-8921B3226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79" y="4782519"/>
            <a:ext cx="1924050" cy="1924050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29E03B45-18C0-4CB1-92EE-0A4DFF9878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804" y="4782519"/>
            <a:ext cx="1924050" cy="1924050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6F765679-1F36-48D0-8A15-6AD586EC3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664" y="4245077"/>
            <a:ext cx="19240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F7940-43CB-4162-A917-8F2A22F3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индивидуальных компонентов</a:t>
            </a:r>
          </a:p>
        </p:txBody>
      </p:sp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E8B2834C-86E1-4291-9175-EDC279182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620567"/>
              </p:ext>
            </p:extLst>
          </p:nvPr>
        </p:nvGraphicFramePr>
        <p:xfrm>
          <a:off x="89645" y="1533236"/>
          <a:ext cx="5913991" cy="4729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E8B2834C-86E1-4291-9175-EDC279182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575821"/>
              </p:ext>
            </p:extLst>
          </p:nvPr>
        </p:nvGraphicFramePr>
        <p:xfrm>
          <a:off x="6096000" y="1533236"/>
          <a:ext cx="6096000" cy="4729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9A9B8BA0-ABB6-4A69-8A0C-D9619643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601" y="6154753"/>
            <a:ext cx="2930399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576A255E-FA59-4B00-AA6A-78BF9183D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43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422D5E30-32B9-44CE-8B4A-47B9D9853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76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5435B572-3FEB-4192-A664-52EA1905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9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Фотография на тему Черно-белая иллюстрация: трава и цветы | PressFoto">
            <a:extLst>
              <a:ext uri="{FF2B5EF4-FFF2-40B4-BE49-F238E27FC236}">
                <a16:creationId xmlns:a16="http://schemas.microsoft.com/office/drawing/2014/main" id="{B876FFCA-2C8A-4A9B-BD86-515FCD3D6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" y="6154753"/>
            <a:ext cx="2881484" cy="7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37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F7940-43CB-4162-A917-8F2A22F3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рецептур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88089-4EFE-44D6-8701-328420CC6890}"/>
              </a:ext>
            </a:extLst>
          </p:cNvPr>
          <p:cNvSpPr txBox="1"/>
          <p:nvPr/>
        </p:nvSpPr>
        <p:spPr>
          <a:xfrm>
            <a:off x="184727" y="1080655"/>
            <a:ext cx="60840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Приоритет вовлечения компонентов в процесс компаундирования:</a:t>
            </a:r>
          </a:p>
          <a:p>
            <a:r>
              <a:rPr lang="ru-RU" dirty="0"/>
              <a:t>1. Риформат Л-35-11/600, Риформат Л-35-11/1000, Крекинг КТ-1;</a:t>
            </a:r>
          </a:p>
          <a:p>
            <a:r>
              <a:rPr lang="ru-RU" dirty="0"/>
              <a:t>2. ГО БКК;</a:t>
            </a:r>
          </a:p>
          <a:p>
            <a:r>
              <a:rPr lang="ru-RU" dirty="0"/>
              <a:t>3. Изомеризат Изомалк-2;</a:t>
            </a:r>
          </a:p>
          <a:p>
            <a:r>
              <a:rPr lang="ru-RU" dirty="0"/>
              <a:t>4. Алкилбензин;</a:t>
            </a:r>
          </a:p>
          <a:p>
            <a:r>
              <a:rPr lang="ru-RU" dirty="0"/>
              <a:t>5. Изопентан, н-бутан (регуляторы ДНП);</a:t>
            </a:r>
          </a:p>
          <a:p>
            <a:r>
              <a:rPr lang="ru-RU" dirty="0"/>
              <a:t>6. Толуол концентрат;</a:t>
            </a:r>
          </a:p>
          <a:p>
            <a:r>
              <a:rPr lang="ru-RU" dirty="0"/>
              <a:t>7. МТБЭ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15D96C5C-EEDD-4C34-8B3E-3CC11D790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438989"/>
              </p:ext>
            </p:extLst>
          </p:nvPr>
        </p:nvGraphicFramePr>
        <p:xfrm>
          <a:off x="6382572" y="1329048"/>
          <a:ext cx="5581072" cy="337540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371273">
                  <a:extLst>
                    <a:ext uri="{9D8B030D-6E8A-4147-A177-3AD203B41FA5}">
                      <a16:colId xmlns:a16="http://schemas.microsoft.com/office/drawing/2014/main" val="1782061253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499158768"/>
                    </a:ext>
                  </a:extLst>
                </a:gridCol>
              </a:tblGrid>
              <a:tr h="25966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Поток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Выработка, т/сут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1053463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effectLst/>
                        </a:rPr>
                        <a:t>Риформат Л-35-11/600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1066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2643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effectLst/>
                        </a:rPr>
                        <a:t>Риформат Л-35-11/1000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2453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7161347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effectLst/>
                        </a:rPr>
                        <a:t>Алкилбензин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1130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791197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effectLst/>
                        </a:rPr>
                        <a:t>Изомеризат Изомалк-2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1980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7128870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effectLst/>
                        </a:rPr>
                        <a:t>Изопентан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1320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5619801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effectLst/>
                        </a:rPr>
                        <a:t>ГО БКК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4150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0650132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effectLst/>
                        </a:rPr>
                        <a:t>Крекинг КТ-1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2237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3638348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effectLst/>
                        </a:rPr>
                        <a:t>н-бутан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220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9116443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effectLst/>
                        </a:rPr>
                        <a:t>Толуол концентрат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231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0704402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effectLst/>
                        </a:rPr>
                        <a:t>МТБЭ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165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07831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effectLst/>
                        </a:rPr>
                        <a:t>АВТ-10 фр. Нк‑62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122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5954221"/>
                  </a:ext>
                </a:extLst>
              </a:tr>
              <a:tr h="258086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Сумма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15 074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1309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8C6477-3BDD-479E-A872-B396B2F033E3}"/>
              </a:ext>
            </a:extLst>
          </p:cNvPr>
          <p:cNvSpPr txBox="1"/>
          <p:nvPr/>
        </p:nvSpPr>
        <p:spPr>
          <a:xfrm>
            <a:off x="6382572" y="990374"/>
            <a:ext cx="558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Исходные потоки для смешения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1B1F7F7-CDCA-40B5-8F4D-3F8FDDB65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014730"/>
              </p:ext>
            </p:extLst>
          </p:nvPr>
        </p:nvGraphicFramePr>
        <p:xfrm>
          <a:off x="748370" y="4376700"/>
          <a:ext cx="3955473" cy="149494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27910">
                  <a:extLst>
                    <a:ext uri="{9D8B030D-6E8A-4147-A177-3AD203B41FA5}">
                      <a16:colId xmlns:a16="http://schemas.microsoft.com/office/drawing/2014/main" val="2151154412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3510655105"/>
                    </a:ext>
                  </a:extLst>
                </a:gridCol>
              </a:tblGrid>
              <a:tr h="651413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Марка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План производства, 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2445992"/>
                  </a:ext>
                </a:extLst>
              </a:tr>
              <a:tr h="253132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АИ-92-К5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b="1" dirty="0">
                          <a:effectLst/>
                        </a:rPr>
                        <a:t>26670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4142055"/>
                  </a:ext>
                </a:extLst>
              </a:tr>
              <a:tr h="253132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АИ-95-К5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b="1" dirty="0">
                          <a:effectLst/>
                        </a:rPr>
                        <a:t>5000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437970"/>
                  </a:ext>
                </a:extLst>
              </a:tr>
              <a:tr h="253132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АИ-98-К5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b="1" dirty="0">
                          <a:effectLst/>
                        </a:rPr>
                        <a:t>660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9919174"/>
                  </a:ext>
                </a:extLst>
              </a:tr>
            </a:tbl>
          </a:graphicData>
        </a:graphic>
      </p:graphicFrame>
      <p:grpSp>
        <p:nvGrpSpPr>
          <p:cNvPr id="275" name="Группа 274">
            <a:extLst>
              <a:ext uri="{FF2B5EF4-FFF2-40B4-BE49-F238E27FC236}">
                <a16:creationId xmlns:a16="http://schemas.microsoft.com/office/drawing/2014/main" id="{191F115B-8E0F-4743-9844-DE5D263AA55C}"/>
              </a:ext>
            </a:extLst>
          </p:cNvPr>
          <p:cNvGrpSpPr/>
          <p:nvPr/>
        </p:nvGrpSpPr>
        <p:grpSpPr>
          <a:xfrm>
            <a:off x="5765" y="4590473"/>
            <a:ext cx="12186235" cy="2270109"/>
            <a:chOff x="733379" y="509708"/>
            <a:chExt cx="12186235" cy="2182916"/>
          </a:xfrm>
        </p:grpSpPr>
        <p:grpSp>
          <p:nvGrpSpPr>
            <p:cNvPr id="272" name="Группа 271">
              <a:extLst>
                <a:ext uri="{FF2B5EF4-FFF2-40B4-BE49-F238E27FC236}">
                  <a16:creationId xmlns:a16="http://schemas.microsoft.com/office/drawing/2014/main" id="{B5DD99F3-29E0-4EEF-BFBE-53A76E42CBE3}"/>
                </a:ext>
              </a:extLst>
            </p:cNvPr>
            <p:cNvGrpSpPr/>
            <p:nvPr/>
          </p:nvGrpSpPr>
          <p:grpSpPr>
            <a:xfrm>
              <a:off x="9105388" y="509708"/>
              <a:ext cx="2785647" cy="2136581"/>
              <a:chOff x="8966842" y="509708"/>
              <a:chExt cx="2785647" cy="2136581"/>
            </a:xfrm>
          </p:grpSpPr>
          <p:grpSp>
            <p:nvGrpSpPr>
              <p:cNvPr id="21" name="Рисунок 13">
                <a:extLst>
                  <a:ext uri="{FF2B5EF4-FFF2-40B4-BE49-F238E27FC236}">
                    <a16:creationId xmlns:a16="http://schemas.microsoft.com/office/drawing/2014/main" id="{5FD09059-ADC0-484C-9CCF-C967697F5072}"/>
                  </a:ext>
                </a:extLst>
              </p:cNvPr>
              <p:cNvGrpSpPr/>
              <p:nvPr/>
            </p:nvGrpSpPr>
            <p:grpSpPr>
              <a:xfrm>
                <a:off x="8966842" y="2225475"/>
                <a:ext cx="1587730" cy="371847"/>
                <a:chOff x="8966842" y="2225475"/>
                <a:chExt cx="1587730" cy="371847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grpSp>
              <p:nvGrpSpPr>
                <p:cNvPr id="22" name="Рисунок 13">
                  <a:extLst>
                    <a:ext uri="{FF2B5EF4-FFF2-40B4-BE49-F238E27FC236}">
                      <a16:creationId xmlns:a16="http://schemas.microsoft.com/office/drawing/2014/main" id="{DB567526-F287-41C7-B4F5-D7D7DFDB4F9C}"/>
                    </a:ext>
                  </a:extLst>
                </p:cNvPr>
                <p:cNvGrpSpPr/>
                <p:nvPr/>
              </p:nvGrpSpPr>
              <p:grpSpPr>
                <a:xfrm>
                  <a:off x="8966842" y="2225475"/>
                  <a:ext cx="1587730" cy="371847"/>
                  <a:chOff x="8966842" y="2225475"/>
                  <a:chExt cx="1587730" cy="371847"/>
                </a:xfrm>
                <a:grpFill/>
              </p:grpSpPr>
              <p:sp>
                <p:nvSpPr>
                  <p:cNvPr id="23" name="Полилиния: фигура 22">
                    <a:extLst>
                      <a:ext uri="{FF2B5EF4-FFF2-40B4-BE49-F238E27FC236}">
                        <a16:creationId xmlns:a16="http://schemas.microsoft.com/office/drawing/2014/main" id="{63F1BE3C-B555-4452-AB29-27754FB81095}"/>
                      </a:ext>
                    </a:extLst>
                  </p:cNvPr>
                  <p:cNvSpPr/>
                  <p:nvPr/>
                </p:nvSpPr>
                <p:spPr>
                  <a:xfrm>
                    <a:off x="9258890" y="2406365"/>
                    <a:ext cx="143902" cy="86578"/>
                  </a:xfrm>
                  <a:custGeom>
                    <a:avLst/>
                    <a:gdLst>
                      <a:gd name="connsiteX0" fmla="*/ 12232 w 143902"/>
                      <a:gd name="connsiteY0" fmla="*/ 9704 h 86578"/>
                      <a:gd name="connsiteX1" fmla="*/ 2710 w 143902"/>
                      <a:gd name="connsiteY1" fmla="*/ 36738 h 86578"/>
                      <a:gd name="connsiteX2" fmla="*/ 617 w 143902"/>
                      <a:gd name="connsiteY2" fmla="*/ 80426 h 86578"/>
                      <a:gd name="connsiteX3" fmla="*/ 46308 w 143902"/>
                      <a:gd name="connsiteY3" fmla="*/ 84689 h 86578"/>
                      <a:gd name="connsiteX4" fmla="*/ 74726 w 143902"/>
                      <a:gd name="connsiteY4" fmla="*/ 83757 h 86578"/>
                      <a:gd name="connsiteX5" fmla="*/ 104216 w 143902"/>
                      <a:gd name="connsiteY5" fmla="*/ 85455 h 86578"/>
                      <a:gd name="connsiteX6" fmla="*/ 124092 w 143902"/>
                      <a:gd name="connsiteY6" fmla="*/ 79728 h 86578"/>
                      <a:gd name="connsiteX7" fmla="*/ 134704 w 143902"/>
                      <a:gd name="connsiteY7" fmla="*/ 55609 h 86578"/>
                      <a:gd name="connsiteX8" fmla="*/ 141535 w 143902"/>
                      <a:gd name="connsiteY8" fmla="*/ 29049 h 86578"/>
                      <a:gd name="connsiteX9" fmla="*/ 142518 w 143902"/>
                      <a:gd name="connsiteY9" fmla="*/ 9814 h 86578"/>
                      <a:gd name="connsiteX10" fmla="*/ 122382 w 143902"/>
                      <a:gd name="connsiteY10" fmla="*/ 7699 h 86578"/>
                      <a:gd name="connsiteX11" fmla="*/ 77923 w 143902"/>
                      <a:gd name="connsiteY11" fmla="*/ 1463 h 86578"/>
                      <a:gd name="connsiteX12" fmla="*/ 31304 w 143902"/>
                      <a:gd name="connsiteY12" fmla="*/ 946 h 86578"/>
                      <a:gd name="connsiteX13" fmla="*/ 10435 w 143902"/>
                      <a:gd name="connsiteY13" fmla="*/ 10448 h 86578"/>
                      <a:gd name="connsiteX14" fmla="*/ 41294 w 143902"/>
                      <a:gd name="connsiteY14" fmla="*/ -194 h 86578"/>
                      <a:gd name="connsiteX15" fmla="*/ 95814 w 143902"/>
                      <a:gd name="connsiteY15" fmla="*/ 3277 h 86578"/>
                      <a:gd name="connsiteX16" fmla="*/ 142701 w 143902"/>
                      <a:gd name="connsiteY16" fmla="*/ 9363 h 86578"/>
                      <a:gd name="connsiteX17" fmla="*/ 142350 w 143902"/>
                      <a:gd name="connsiteY17" fmla="*/ 29313 h 86578"/>
                      <a:gd name="connsiteX18" fmla="*/ 135508 w 143902"/>
                      <a:gd name="connsiteY18" fmla="*/ 55879 h 86578"/>
                      <a:gd name="connsiteX19" fmla="*/ 124805 w 143902"/>
                      <a:gd name="connsiteY19" fmla="*/ 80565 h 86578"/>
                      <a:gd name="connsiteX20" fmla="*/ 105937 w 143902"/>
                      <a:gd name="connsiteY20" fmla="*/ 86341 h 86578"/>
                      <a:gd name="connsiteX21" fmla="*/ 74693 w 143902"/>
                      <a:gd name="connsiteY21" fmla="*/ 84587 h 86578"/>
                      <a:gd name="connsiteX22" fmla="*/ 42790 w 143902"/>
                      <a:gd name="connsiteY22" fmla="*/ 86101 h 86578"/>
                      <a:gd name="connsiteX23" fmla="*/ 238 w 143902"/>
                      <a:gd name="connsiteY23" fmla="*/ 81026 h 86578"/>
                      <a:gd name="connsiteX24" fmla="*/ 1208 w 143902"/>
                      <a:gd name="connsiteY24" fmla="*/ 51839 h 86578"/>
                      <a:gd name="connsiteX25" fmla="*/ 4843 w 143902"/>
                      <a:gd name="connsiteY25" fmla="*/ 14866 h 86578"/>
                      <a:gd name="connsiteX26" fmla="*/ 12237 w 143902"/>
                      <a:gd name="connsiteY26" fmla="*/ 9707 h 8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43902" h="86578">
                        <a:moveTo>
                          <a:pt x="12232" y="9704"/>
                        </a:moveTo>
                        <a:cubicBezTo>
                          <a:pt x="1053" y="13606"/>
                          <a:pt x="4466" y="27593"/>
                          <a:pt x="2710" y="36738"/>
                        </a:cubicBezTo>
                        <a:cubicBezTo>
                          <a:pt x="2226" y="51289"/>
                          <a:pt x="1009" y="65884"/>
                          <a:pt x="617" y="80426"/>
                        </a:cubicBezTo>
                        <a:cubicBezTo>
                          <a:pt x="14975" y="86738"/>
                          <a:pt x="31115" y="84470"/>
                          <a:pt x="46308" y="84689"/>
                        </a:cubicBezTo>
                        <a:cubicBezTo>
                          <a:pt x="55690" y="83600"/>
                          <a:pt x="65245" y="82245"/>
                          <a:pt x="74726" y="83757"/>
                        </a:cubicBezTo>
                        <a:cubicBezTo>
                          <a:pt x="84566" y="84714"/>
                          <a:pt x="94753" y="82090"/>
                          <a:pt x="104216" y="85455"/>
                        </a:cubicBezTo>
                        <a:cubicBezTo>
                          <a:pt x="112603" y="86555"/>
                          <a:pt x="115057" y="76226"/>
                          <a:pt x="124092" y="79728"/>
                        </a:cubicBezTo>
                        <a:cubicBezTo>
                          <a:pt x="127791" y="74747"/>
                          <a:pt x="131166" y="63222"/>
                          <a:pt x="134704" y="55609"/>
                        </a:cubicBezTo>
                        <a:cubicBezTo>
                          <a:pt x="137124" y="46711"/>
                          <a:pt x="136142" y="36964"/>
                          <a:pt x="141535" y="29049"/>
                        </a:cubicBezTo>
                        <a:cubicBezTo>
                          <a:pt x="143984" y="22810"/>
                          <a:pt x="141497" y="14815"/>
                          <a:pt x="142518" y="9814"/>
                        </a:cubicBezTo>
                        <a:cubicBezTo>
                          <a:pt x="137723" y="10751"/>
                          <a:pt x="128610" y="8195"/>
                          <a:pt x="122382" y="7699"/>
                        </a:cubicBezTo>
                        <a:cubicBezTo>
                          <a:pt x="107609" y="5298"/>
                          <a:pt x="92681" y="3960"/>
                          <a:pt x="77923" y="1463"/>
                        </a:cubicBezTo>
                        <a:cubicBezTo>
                          <a:pt x="62425" y="427"/>
                          <a:pt x="46809" y="534"/>
                          <a:pt x="31304" y="946"/>
                        </a:cubicBezTo>
                        <a:cubicBezTo>
                          <a:pt x="23446" y="1626"/>
                          <a:pt x="15795" y="5573"/>
                          <a:pt x="10435" y="10448"/>
                        </a:cubicBezTo>
                        <a:cubicBezTo>
                          <a:pt x="17180" y="1032"/>
                          <a:pt x="30448" y="-540"/>
                          <a:pt x="41294" y="-194"/>
                        </a:cubicBezTo>
                        <a:cubicBezTo>
                          <a:pt x="59521" y="-151"/>
                          <a:pt x="77893" y="-668"/>
                          <a:pt x="95814" y="3277"/>
                        </a:cubicBezTo>
                        <a:cubicBezTo>
                          <a:pt x="111524" y="4682"/>
                          <a:pt x="126997" y="8002"/>
                          <a:pt x="142701" y="9363"/>
                        </a:cubicBezTo>
                        <a:cubicBezTo>
                          <a:pt x="144765" y="14920"/>
                          <a:pt x="143363" y="23200"/>
                          <a:pt x="142350" y="29313"/>
                        </a:cubicBezTo>
                        <a:cubicBezTo>
                          <a:pt x="137109" y="37275"/>
                          <a:pt x="137885" y="46963"/>
                          <a:pt x="135508" y="55879"/>
                        </a:cubicBezTo>
                        <a:cubicBezTo>
                          <a:pt x="131932" y="63970"/>
                          <a:pt x="128921" y="73490"/>
                          <a:pt x="124805" y="80565"/>
                        </a:cubicBezTo>
                        <a:cubicBezTo>
                          <a:pt x="116110" y="77404"/>
                          <a:pt x="113458" y="85562"/>
                          <a:pt x="105937" y="86341"/>
                        </a:cubicBezTo>
                        <a:cubicBezTo>
                          <a:pt x="95791" y="83533"/>
                          <a:pt x="85182" y="85150"/>
                          <a:pt x="74693" y="84587"/>
                        </a:cubicBezTo>
                        <a:cubicBezTo>
                          <a:pt x="64021" y="82808"/>
                          <a:pt x="53364" y="84852"/>
                          <a:pt x="42790" y="86101"/>
                        </a:cubicBezTo>
                        <a:cubicBezTo>
                          <a:pt x="28570" y="85738"/>
                          <a:pt x="13537" y="86964"/>
                          <a:pt x="238" y="81026"/>
                        </a:cubicBezTo>
                        <a:cubicBezTo>
                          <a:pt x="-1040" y="71489"/>
                          <a:pt x="1353" y="61562"/>
                          <a:pt x="1208" y="51839"/>
                        </a:cubicBezTo>
                        <a:cubicBezTo>
                          <a:pt x="2094" y="39520"/>
                          <a:pt x="1475" y="26827"/>
                          <a:pt x="4843" y="14866"/>
                        </a:cubicBezTo>
                        <a:cubicBezTo>
                          <a:pt x="5680" y="12601"/>
                          <a:pt x="10531" y="7821"/>
                          <a:pt x="12237" y="9707"/>
                        </a:cubicBezTo>
                        <a:close/>
                      </a:path>
                    </a:pathLst>
                  </a:custGeom>
                  <a:grpFill/>
                  <a:ln w="253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4" name="Полилиния: фигура 23">
                    <a:extLst>
                      <a:ext uri="{FF2B5EF4-FFF2-40B4-BE49-F238E27FC236}">
                        <a16:creationId xmlns:a16="http://schemas.microsoft.com/office/drawing/2014/main" id="{8582DF55-8D4B-4936-AAC6-A8A670784DF9}"/>
                      </a:ext>
                    </a:extLst>
                  </p:cNvPr>
                  <p:cNvSpPr/>
                  <p:nvPr/>
                </p:nvSpPr>
                <p:spPr>
                  <a:xfrm>
                    <a:off x="9279660" y="2344262"/>
                    <a:ext cx="223176" cy="73039"/>
                  </a:xfrm>
                  <a:custGeom>
                    <a:avLst/>
                    <a:gdLst>
                      <a:gd name="connsiteX0" fmla="*/ -139 w 223176"/>
                      <a:gd name="connsiteY0" fmla="*/ 66004 h 73039"/>
                      <a:gd name="connsiteX1" fmla="*/ 21333 w 223176"/>
                      <a:gd name="connsiteY1" fmla="*/ 50348 h 73039"/>
                      <a:gd name="connsiteX2" fmla="*/ 56991 w 223176"/>
                      <a:gd name="connsiteY2" fmla="*/ 33246 h 73039"/>
                      <a:gd name="connsiteX3" fmla="*/ 85126 w 223176"/>
                      <a:gd name="connsiteY3" fmla="*/ 9610 h 73039"/>
                      <a:gd name="connsiteX4" fmla="*/ 105524 w 223176"/>
                      <a:gd name="connsiteY4" fmla="*/ -238 h 73039"/>
                      <a:gd name="connsiteX5" fmla="*/ 181886 w 223176"/>
                      <a:gd name="connsiteY5" fmla="*/ 271 h 73039"/>
                      <a:gd name="connsiteX6" fmla="*/ 223038 w 223176"/>
                      <a:gd name="connsiteY6" fmla="*/ 5940 h 73039"/>
                      <a:gd name="connsiteX7" fmla="*/ 204307 w 223176"/>
                      <a:gd name="connsiteY7" fmla="*/ 25075 h 73039"/>
                      <a:gd name="connsiteX8" fmla="*/ 171300 w 223176"/>
                      <a:gd name="connsiteY8" fmla="*/ 43911 h 73039"/>
                      <a:gd name="connsiteX9" fmla="*/ 131715 w 223176"/>
                      <a:gd name="connsiteY9" fmla="*/ 70226 h 73039"/>
                      <a:gd name="connsiteX10" fmla="*/ 128114 w 223176"/>
                      <a:gd name="connsiteY10" fmla="*/ 70898 h 73039"/>
                      <a:gd name="connsiteX11" fmla="*/ 166499 w 223176"/>
                      <a:gd name="connsiteY11" fmla="*/ 45855 h 73039"/>
                      <a:gd name="connsiteX12" fmla="*/ 201166 w 223176"/>
                      <a:gd name="connsiteY12" fmla="*/ 26129 h 73039"/>
                      <a:gd name="connsiteX13" fmla="*/ 222379 w 223176"/>
                      <a:gd name="connsiteY13" fmla="*/ 6492 h 73039"/>
                      <a:gd name="connsiteX14" fmla="*/ 179002 w 223176"/>
                      <a:gd name="connsiteY14" fmla="*/ 1078 h 73039"/>
                      <a:gd name="connsiteX15" fmla="*/ 105799 w 223176"/>
                      <a:gd name="connsiteY15" fmla="*/ 582 h 73039"/>
                      <a:gd name="connsiteX16" fmla="*/ 66535 w 223176"/>
                      <a:gd name="connsiteY16" fmla="*/ 24503 h 73039"/>
                      <a:gd name="connsiteX17" fmla="*/ 34981 w 223176"/>
                      <a:gd name="connsiteY17" fmla="*/ 47268 h 73039"/>
                      <a:gd name="connsiteX18" fmla="*/ 8070 w 223176"/>
                      <a:gd name="connsiteY18" fmla="*/ 59221 h 73039"/>
                      <a:gd name="connsiteX19" fmla="*/ -139 w 223176"/>
                      <a:gd name="connsiteY19" fmla="*/ 66004 h 73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23176" h="73039">
                        <a:moveTo>
                          <a:pt x="-139" y="66004"/>
                        </a:moveTo>
                        <a:cubicBezTo>
                          <a:pt x="5293" y="58902"/>
                          <a:pt x="13524" y="54362"/>
                          <a:pt x="21333" y="50348"/>
                        </a:cubicBezTo>
                        <a:cubicBezTo>
                          <a:pt x="33877" y="46341"/>
                          <a:pt x="48436" y="44499"/>
                          <a:pt x="56991" y="33246"/>
                        </a:cubicBezTo>
                        <a:cubicBezTo>
                          <a:pt x="65769" y="24691"/>
                          <a:pt x="73130" y="13983"/>
                          <a:pt x="85126" y="9610"/>
                        </a:cubicBezTo>
                        <a:cubicBezTo>
                          <a:pt x="91902" y="6266"/>
                          <a:pt x="99006" y="3596"/>
                          <a:pt x="105524" y="-238"/>
                        </a:cubicBezTo>
                        <a:cubicBezTo>
                          <a:pt x="130970" y="620"/>
                          <a:pt x="156428" y="246"/>
                          <a:pt x="181886" y="271"/>
                        </a:cubicBezTo>
                        <a:cubicBezTo>
                          <a:pt x="195559" y="2211"/>
                          <a:pt x="209953" y="1119"/>
                          <a:pt x="223038" y="5940"/>
                        </a:cubicBezTo>
                        <a:cubicBezTo>
                          <a:pt x="218281" y="13110"/>
                          <a:pt x="211292" y="19641"/>
                          <a:pt x="204307" y="25075"/>
                        </a:cubicBezTo>
                        <a:cubicBezTo>
                          <a:pt x="193609" y="31876"/>
                          <a:pt x="181789" y="36715"/>
                          <a:pt x="171300" y="43911"/>
                        </a:cubicBezTo>
                        <a:cubicBezTo>
                          <a:pt x="157789" y="52193"/>
                          <a:pt x="147000" y="64813"/>
                          <a:pt x="131715" y="70226"/>
                        </a:cubicBezTo>
                        <a:cubicBezTo>
                          <a:pt x="128160" y="72820"/>
                          <a:pt x="119582" y="74116"/>
                          <a:pt x="128114" y="70898"/>
                        </a:cubicBezTo>
                        <a:cubicBezTo>
                          <a:pt x="142833" y="65757"/>
                          <a:pt x="154399" y="55207"/>
                          <a:pt x="166499" y="45855"/>
                        </a:cubicBezTo>
                        <a:cubicBezTo>
                          <a:pt x="177643" y="38548"/>
                          <a:pt x="189428" y="32388"/>
                          <a:pt x="201166" y="26129"/>
                        </a:cubicBezTo>
                        <a:cubicBezTo>
                          <a:pt x="209467" y="21209"/>
                          <a:pt x="215980" y="12792"/>
                          <a:pt x="222379" y="6492"/>
                        </a:cubicBezTo>
                        <a:cubicBezTo>
                          <a:pt x="208400" y="2114"/>
                          <a:pt x="193452" y="2613"/>
                          <a:pt x="179002" y="1078"/>
                        </a:cubicBezTo>
                        <a:cubicBezTo>
                          <a:pt x="154600" y="1218"/>
                          <a:pt x="130173" y="1450"/>
                          <a:pt x="105799" y="582"/>
                        </a:cubicBezTo>
                        <a:cubicBezTo>
                          <a:pt x="92928" y="8154"/>
                          <a:pt x="76172" y="11774"/>
                          <a:pt x="66535" y="24503"/>
                        </a:cubicBezTo>
                        <a:cubicBezTo>
                          <a:pt x="57767" y="34142"/>
                          <a:pt x="48571" y="44926"/>
                          <a:pt x="34981" y="47268"/>
                        </a:cubicBezTo>
                        <a:cubicBezTo>
                          <a:pt x="25139" y="49118"/>
                          <a:pt x="16024" y="53155"/>
                          <a:pt x="8070" y="59221"/>
                        </a:cubicBezTo>
                        <a:cubicBezTo>
                          <a:pt x="4774" y="60297"/>
                          <a:pt x="2330" y="65658"/>
                          <a:pt x="-139" y="66004"/>
                        </a:cubicBezTo>
                        <a:close/>
                      </a:path>
                    </a:pathLst>
                  </a:custGeom>
                  <a:grpFill/>
                  <a:ln w="253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5" name="Полилиния: фигура 24">
                    <a:extLst>
                      <a:ext uri="{FF2B5EF4-FFF2-40B4-BE49-F238E27FC236}">
                        <a16:creationId xmlns:a16="http://schemas.microsoft.com/office/drawing/2014/main" id="{93325F3D-5EEE-4EB3-BE32-8ED8D937AC26}"/>
                      </a:ext>
                    </a:extLst>
                  </p:cNvPr>
                  <p:cNvSpPr/>
                  <p:nvPr/>
                </p:nvSpPr>
                <p:spPr>
                  <a:xfrm>
                    <a:off x="9387276" y="2371598"/>
                    <a:ext cx="121398" cy="115416"/>
                  </a:xfrm>
                  <a:custGeom>
                    <a:avLst/>
                    <a:gdLst>
                      <a:gd name="connsiteX0" fmla="*/ -139 w 121398"/>
                      <a:gd name="connsiteY0" fmla="*/ 114721 h 115416"/>
                      <a:gd name="connsiteX1" fmla="*/ 41362 w 121398"/>
                      <a:gd name="connsiteY1" fmla="*/ 75478 h 115416"/>
                      <a:gd name="connsiteX2" fmla="*/ 84352 w 121398"/>
                      <a:gd name="connsiteY2" fmla="*/ 41691 h 115416"/>
                      <a:gd name="connsiteX3" fmla="*/ 121259 w 121398"/>
                      <a:gd name="connsiteY3" fmla="*/ -238 h 115416"/>
                      <a:gd name="connsiteX4" fmla="*/ 109172 w 121398"/>
                      <a:gd name="connsiteY4" fmla="*/ 14477 h 115416"/>
                      <a:gd name="connsiteX5" fmla="*/ 80993 w 121398"/>
                      <a:gd name="connsiteY5" fmla="*/ 44417 h 115416"/>
                      <a:gd name="connsiteX6" fmla="*/ 38020 w 121398"/>
                      <a:gd name="connsiteY6" fmla="*/ 79245 h 115416"/>
                      <a:gd name="connsiteX7" fmla="*/ 556 w 121398"/>
                      <a:gd name="connsiteY7" fmla="*/ 115179 h 115416"/>
                      <a:gd name="connsiteX8" fmla="*/ -136 w 121398"/>
                      <a:gd name="connsiteY8" fmla="*/ 114723 h 115416"/>
                      <a:gd name="connsiteX9" fmla="*/ -136 w 121398"/>
                      <a:gd name="connsiteY9" fmla="*/ 114723 h 115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1398" h="115416">
                        <a:moveTo>
                          <a:pt x="-139" y="114721"/>
                        </a:moveTo>
                        <a:cubicBezTo>
                          <a:pt x="10193" y="98327"/>
                          <a:pt x="27172" y="88120"/>
                          <a:pt x="41362" y="75478"/>
                        </a:cubicBezTo>
                        <a:cubicBezTo>
                          <a:pt x="56067" y="64683"/>
                          <a:pt x="67149" y="49022"/>
                          <a:pt x="84352" y="41691"/>
                        </a:cubicBezTo>
                        <a:cubicBezTo>
                          <a:pt x="102289" y="33348"/>
                          <a:pt x="105527" y="10473"/>
                          <a:pt x="121259" y="-238"/>
                        </a:cubicBezTo>
                        <a:cubicBezTo>
                          <a:pt x="119450" y="3379"/>
                          <a:pt x="111322" y="8887"/>
                          <a:pt x="109172" y="14477"/>
                        </a:cubicBezTo>
                        <a:cubicBezTo>
                          <a:pt x="101940" y="26144"/>
                          <a:pt x="94646" y="39385"/>
                          <a:pt x="80993" y="44417"/>
                        </a:cubicBezTo>
                        <a:cubicBezTo>
                          <a:pt x="64311" y="52929"/>
                          <a:pt x="53307" y="68793"/>
                          <a:pt x="38020" y="79245"/>
                        </a:cubicBezTo>
                        <a:cubicBezTo>
                          <a:pt x="25156" y="90792"/>
                          <a:pt x="9808" y="100146"/>
                          <a:pt x="556" y="115179"/>
                        </a:cubicBezTo>
                        <a:lnTo>
                          <a:pt x="-136" y="114723"/>
                        </a:lnTo>
                        <a:lnTo>
                          <a:pt x="-136" y="114723"/>
                        </a:lnTo>
                        <a:close/>
                      </a:path>
                    </a:pathLst>
                  </a:custGeom>
                  <a:grpFill/>
                  <a:ln w="253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6" name="Полилиния: фигура 25">
                    <a:extLst>
                      <a:ext uri="{FF2B5EF4-FFF2-40B4-BE49-F238E27FC236}">
                        <a16:creationId xmlns:a16="http://schemas.microsoft.com/office/drawing/2014/main" id="{0F862D60-6BDE-4A20-AE2D-28CAFD6C87B1}"/>
                      </a:ext>
                    </a:extLst>
                  </p:cNvPr>
                  <p:cNvSpPr/>
                  <p:nvPr/>
                </p:nvSpPr>
                <p:spPr>
                  <a:xfrm>
                    <a:off x="9505143" y="2352445"/>
                    <a:ext cx="1597" cy="22095"/>
                  </a:xfrm>
                  <a:custGeom>
                    <a:avLst/>
                    <a:gdLst>
                      <a:gd name="connsiteX0" fmla="*/ 223 w 1597"/>
                      <a:gd name="connsiteY0" fmla="*/ -238 h 22095"/>
                      <a:gd name="connsiteX1" fmla="*/ 1122 w 1597"/>
                      <a:gd name="connsiteY1" fmla="*/ 21858 h 22095"/>
                      <a:gd name="connsiteX2" fmla="*/ 223 w 1597"/>
                      <a:gd name="connsiteY2" fmla="*/ -238 h 2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97" h="22095">
                        <a:moveTo>
                          <a:pt x="223" y="-238"/>
                        </a:moveTo>
                        <a:cubicBezTo>
                          <a:pt x="409" y="6879"/>
                          <a:pt x="2185" y="15548"/>
                          <a:pt x="1122" y="21858"/>
                        </a:cubicBezTo>
                        <a:cubicBezTo>
                          <a:pt x="674" y="14775"/>
                          <a:pt x="-818" y="5614"/>
                          <a:pt x="223" y="-238"/>
                        </a:cubicBezTo>
                        <a:close/>
                      </a:path>
                    </a:pathLst>
                  </a:custGeom>
                  <a:grpFill/>
                  <a:ln w="253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7" name="Полилиния: фигура 26">
                    <a:extLst>
                      <a:ext uri="{FF2B5EF4-FFF2-40B4-BE49-F238E27FC236}">
                        <a16:creationId xmlns:a16="http://schemas.microsoft.com/office/drawing/2014/main" id="{DE4BD3D0-26C0-46FF-B1A8-F22762C6177E}"/>
                      </a:ext>
                    </a:extLst>
                  </p:cNvPr>
                  <p:cNvSpPr/>
                  <p:nvPr/>
                </p:nvSpPr>
                <p:spPr>
                  <a:xfrm>
                    <a:off x="9291246" y="2346455"/>
                    <a:ext cx="206986" cy="69116"/>
                  </a:xfrm>
                  <a:custGeom>
                    <a:avLst/>
                    <a:gdLst>
                      <a:gd name="connsiteX0" fmla="*/ 94007 w 206986"/>
                      <a:gd name="connsiteY0" fmla="*/ -153 h 69116"/>
                      <a:gd name="connsiteX1" fmla="*/ 55383 w 206986"/>
                      <a:gd name="connsiteY1" fmla="*/ 23470 h 69116"/>
                      <a:gd name="connsiteX2" fmla="*/ 20234 w 206986"/>
                      <a:gd name="connsiteY2" fmla="*/ 47009 h 69116"/>
                      <a:gd name="connsiteX3" fmla="*/ -123 w 206986"/>
                      <a:gd name="connsiteY3" fmla="*/ 57878 h 69116"/>
                      <a:gd name="connsiteX4" fmla="*/ 62262 w 206986"/>
                      <a:gd name="connsiteY4" fmla="*/ 61701 h 69116"/>
                      <a:gd name="connsiteX5" fmla="*/ 112896 w 206986"/>
                      <a:gd name="connsiteY5" fmla="*/ 68878 h 69116"/>
                      <a:gd name="connsiteX6" fmla="*/ 172522 w 206986"/>
                      <a:gd name="connsiteY6" fmla="*/ 32084 h 69116"/>
                      <a:gd name="connsiteX7" fmla="*/ 206848 w 206986"/>
                      <a:gd name="connsiteY7" fmla="*/ 5857 h 69116"/>
                      <a:gd name="connsiteX8" fmla="*/ 180634 w 206986"/>
                      <a:gd name="connsiteY8" fmla="*/ 932 h 69116"/>
                      <a:gd name="connsiteX9" fmla="*/ 94007 w 206986"/>
                      <a:gd name="connsiteY9" fmla="*/ -150 h 69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6986" h="69116">
                        <a:moveTo>
                          <a:pt x="94007" y="-153"/>
                        </a:moveTo>
                        <a:cubicBezTo>
                          <a:pt x="80836" y="7170"/>
                          <a:pt x="65006" y="11082"/>
                          <a:pt x="55383" y="23470"/>
                        </a:cubicBezTo>
                        <a:cubicBezTo>
                          <a:pt x="45797" y="33949"/>
                          <a:pt x="34743" y="44375"/>
                          <a:pt x="20234" y="47009"/>
                        </a:cubicBezTo>
                        <a:cubicBezTo>
                          <a:pt x="13922" y="49211"/>
                          <a:pt x="-688" y="53423"/>
                          <a:pt x="-123" y="57878"/>
                        </a:cubicBezTo>
                        <a:cubicBezTo>
                          <a:pt x="20629" y="58873"/>
                          <a:pt x="41610" y="58537"/>
                          <a:pt x="62262" y="61701"/>
                        </a:cubicBezTo>
                        <a:cubicBezTo>
                          <a:pt x="79145" y="64047"/>
                          <a:pt x="95985" y="66730"/>
                          <a:pt x="112896" y="68878"/>
                        </a:cubicBezTo>
                        <a:cubicBezTo>
                          <a:pt x="135618" y="61657"/>
                          <a:pt x="151198" y="42026"/>
                          <a:pt x="172522" y="32084"/>
                        </a:cubicBezTo>
                        <a:cubicBezTo>
                          <a:pt x="185088" y="25206"/>
                          <a:pt x="199044" y="18263"/>
                          <a:pt x="206848" y="5857"/>
                        </a:cubicBezTo>
                        <a:cubicBezTo>
                          <a:pt x="201119" y="224"/>
                          <a:pt x="188843" y="2782"/>
                          <a:pt x="180634" y="932"/>
                        </a:cubicBezTo>
                        <a:cubicBezTo>
                          <a:pt x="151804" y="-954"/>
                          <a:pt x="122874" y="61"/>
                          <a:pt x="94007" y="-150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8" name="Полилиния: фигура 27">
                    <a:extLst>
                      <a:ext uri="{FF2B5EF4-FFF2-40B4-BE49-F238E27FC236}">
                        <a16:creationId xmlns:a16="http://schemas.microsoft.com/office/drawing/2014/main" id="{44BD147A-B01E-480C-881A-8D4F7A0E6CEC}"/>
                      </a:ext>
                    </a:extLst>
                  </p:cNvPr>
                  <p:cNvSpPr/>
                  <p:nvPr/>
                </p:nvSpPr>
                <p:spPr>
                  <a:xfrm>
                    <a:off x="9260253" y="2408629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" name="Полилиния: фигура 28">
                    <a:extLst>
                      <a:ext uri="{FF2B5EF4-FFF2-40B4-BE49-F238E27FC236}">
                        <a16:creationId xmlns:a16="http://schemas.microsoft.com/office/drawing/2014/main" id="{DEB4640D-06D3-4A09-B70D-B5244397A276}"/>
                      </a:ext>
                    </a:extLst>
                  </p:cNvPr>
                  <p:cNvSpPr/>
                  <p:nvPr/>
                </p:nvSpPr>
                <p:spPr>
                  <a:xfrm>
                    <a:off x="9390397" y="2353794"/>
                    <a:ext cx="114453" cy="124181"/>
                  </a:xfrm>
                  <a:custGeom>
                    <a:avLst/>
                    <a:gdLst>
                      <a:gd name="connsiteX0" fmla="*/ 111762 w 114453"/>
                      <a:gd name="connsiteY0" fmla="*/ -238 h 124181"/>
                      <a:gd name="connsiteX1" fmla="*/ 72674 w 114453"/>
                      <a:gd name="connsiteY1" fmla="*/ 28321 h 124181"/>
                      <a:gd name="connsiteX2" fmla="*/ 26512 w 114453"/>
                      <a:gd name="connsiteY2" fmla="*/ 59249 h 124181"/>
                      <a:gd name="connsiteX3" fmla="*/ 12538 w 114453"/>
                      <a:gd name="connsiteY3" fmla="*/ 76310 h 124181"/>
                      <a:gd name="connsiteX4" fmla="*/ 4116 w 114453"/>
                      <a:gd name="connsiteY4" fmla="*/ 110030 h 124181"/>
                      <a:gd name="connsiteX5" fmla="*/ 4047 w 114453"/>
                      <a:gd name="connsiteY5" fmla="*/ 121323 h 124181"/>
                      <a:gd name="connsiteX6" fmla="*/ 63653 w 114453"/>
                      <a:gd name="connsiteY6" fmla="*/ 69272 h 124181"/>
                      <a:gd name="connsiteX7" fmla="*/ 97195 w 114453"/>
                      <a:gd name="connsiteY7" fmla="*/ 42088 h 124181"/>
                      <a:gd name="connsiteX8" fmla="*/ 114315 w 114453"/>
                      <a:gd name="connsiteY8" fmla="*/ 12563 h 124181"/>
                      <a:gd name="connsiteX9" fmla="*/ 111764 w 114453"/>
                      <a:gd name="connsiteY9" fmla="*/ -238 h 124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4453" h="124181">
                        <a:moveTo>
                          <a:pt x="111762" y="-238"/>
                        </a:moveTo>
                        <a:cubicBezTo>
                          <a:pt x="100855" y="11858"/>
                          <a:pt x="87650" y="21843"/>
                          <a:pt x="72674" y="28321"/>
                        </a:cubicBezTo>
                        <a:cubicBezTo>
                          <a:pt x="56132" y="36875"/>
                          <a:pt x="43013" y="50740"/>
                          <a:pt x="26512" y="59249"/>
                        </a:cubicBezTo>
                        <a:cubicBezTo>
                          <a:pt x="17746" y="61959"/>
                          <a:pt x="10426" y="65989"/>
                          <a:pt x="12538" y="76310"/>
                        </a:cubicBezTo>
                        <a:cubicBezTo>
                          <a:pt x="9991" y="87613"/>
                          <a:pt x="6280" y="98561"/>
                          <a:pt x="4116" y="110030"/>
                        </a:cubicBezTo>
                        <a:cubicBezTo>
                          <a:pt x="3164" y="114263"/>
                          <a:pt x="-4920" y="130130"/>
                          <a:pt x="4047" y="121323"/>
                        </a:cubicBezTo>
                        <a:cubicBezTo>
                          <a:pt x="23114" y="103063"/>
                          <a:pt x="44780" y="87748"/>
                          <a:pt x="63653" y="69272"/>
                        </a:cubicBezTo>
                        <a:cubicBezTo>
                          <a:pt x="74995" y="60440"/>
                          <a:pt x="90422" y="55856"/>
                          <a:pt x="97195" y="42088"/>
                        </a:cubicBezTo>
                        <a:cubicBezTo>
                          <a:pt x="102398" y="32085"/>
                          <a:pt x="113205" y="24179"/>
                          <a:pt x="114315" y="12563"/>
                        </a:cubicBezTo>
                        <a:cubicBezTo>
                          <a:pt x="114007" y="8836"/>
                          <a:pt x="114147" y="1534"/>
                          <a:pt x="111764" y="-238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0" name="Полилиния: фигура 29">
                    <a:extLst>
                      <a:ext uri="{FF2B5EF4-FFF2-40B4-BE49-F238E27FC236}">
                        <a16:creationId xmlns:a16="http://schemas.microsoft.com/office/drawing/2014/main" id="{2639C12B-E9CA-487E-9B81-BD82A73A4ACA}"/>
                      </a:ext>
                    </a:extLst>
                  </p:cNvPr>
                  <p:cNvSpPr/>
                  <p:nvPr/>
                </p:nvSpPr>
                <p:spPr>
                  <a:xfrm>
                    <a:off x="9286548" y="2403758"/>
                    <a:ext cx="5543" cy="2625"/>
                  </a:xfrm>
                  <a:custGeom>
                    <a:avLst/>
                    <a:gdLst>
                      <a:gd name="connsiteX0" fmla="*/ 2188 w 5543"/>
                      <a:gd name="connsiteY0" fmla="*/ -238 h 2625"/>
                      <a:gd name="connsiteX1" fmla="*/ 2188 w 5543"/>
                      <a:gd name="connsiteY1" fmla="*/ -238 h 2625"/>
                      <a:gd name="connsiteX2" fmla="*/ 2188 w 5543"/>
                      <a:gd name="connsiteY2" fmla="*/ -238 h 2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543" h="2625">
                        <a:moveTo>
                          <a:pt x="2188" y="-238"/>
                        </a:moveTo>
                        <a:cubicBezTo>
                          <a:pt x="-6481" y="5011"/>
                          <a:pt x="12639" y="974"/>
                          <a:pt x="2188" y="-238"/>
                        </a:cubicBezTo>
                        <a:lnTo>
                          <a:pt x="2188" y="-238"/>
                        </a:lnTo>
                        <a:close/>
                      </a:path>
                    </a:pathLst>
                  </a:custGeom>
                  <a:grpFill/>
                  <a:ln w="8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1" name="Полилиния: фигура 30">
                    <a:extLst>
                      <a:ext uri="{FF2B5EF4-FFF2-40B4-BE49-F238E27FC236}">
                        <a16:creationId xmlns:a16="http://schemas.microsoft.com/office/drawing/2014/main" id="{564827F5-78E8-4C62-9C95-FB98A3EB2115}"/>
                      </a:ext>
                    </a:extLst>
                  </p:cNvPr>
                  <p:cNvSpPr/>
                  <p:nvPr/>
                </p:nvSpPr>
                <p:spPr>
                  <a:xfrm>
                    <a:off x="9497863" y="2350559"/>
                    <a:ext cx="2445" cy="2643"/>
                  </a:xfrm>
                  <a:custGeom>
                    <a:avLst/>
                    <a:gdLst>
                      <a:gd name="connsiteX0" fmla="*/ 198 w 2445"/>
                      <a:gd name="connsiteY0" fmla="*/ -235 h 2643"/>
                      <a:gd name="connsiteX1" fmla="*/ 198 w 2445"/>
                      <a:gd name="connsiteY1" fmla="*/ -235 h 2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45" h="2643">
                        <a:moveTo>
                          <a:pt x="198" y="-235"/>
                        </a:moveTo>
                        <a:cubicBezTo>
                          <a:pt x="-1775" y="5777"/>
                          <a:pt x="5808" y="-375"/>
                          <a:pt x="198" y="-235"/>
                        </a:cubicBezTo>
                        <a:close/>
                      </a:path>
                    </a:pathLst>
                  </a:custGeom>
                  <a:grpFill/>
                  <a:ln w="8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2" name="Полилиния: фигура 31">
                    <a:extLst>
                      <a:ext uri="{FF2B5EF4-FFF2-40B4-BE49-F238E27FC236}">
                        <a16:creationId xmlns:a16="http://schemas.microsoft.com/office/drawing/2014/main" id="{C7D946E4-C82A-42BE-A15B-52E6EFC27C61}"/>
                      </a:ext>
                    </a:extLst>
                  </p:cNvPr>
                  <p:cNvSpPr/>
                  <p:nvPr/>
                </p:nvSpPr>
                <p:spPr>
                  <a:xfrm>
                    <a:off x="9502183" y="2352012"/>
                    <a:ext cx="2248" cy="2003"/>
                  </a:xfrm>
                  <a:custGeom>
                    <a:avLst/>
                    <a:gdLst>
                      <a:gd name="connsiteX0" fmla="*/ 536 w 2248"/>
                      <a:gd name="connsiteY0" fmla="*/ -238 h 2003"/>
                      <a:gd name="connsiteX1" fmla="*/ 536 w 2248"/>
                      <a:gd name="connsiteY1" fmla="*/ -238 h 2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48" h="2003">
                        <a:moveTo>
                          <a:pt x="536" y="-238"/>
                        </a:moveTo>
                        <a:cubicBezTo>
                          <a:pt x="-2345" y="4023"/>
                          <a:pt x="5227" y="236"/>
                          <a:pt x="536" y="-238"/>
                        </a:cubicBezTo>
                        <a:close/>
                      </a:path>
                    </a:pathLst>
                  </a:custGeom>
                  <a:grpFill/>
                  <a:ln w="8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3" name="Полилиния: фигура 32">
                    <a:extLst>
                      <a:ext uri="{FF2B5EF4-FFF2-40B4-BE49-F238E27FC236}">
                        <a16:creationId xmlns:a16="http://schemas.microsoft.com/office/drawing/2014/main" id="{97FB000B-9664-4E0F-9E90-C6D77E3077C2}"/>
                      </a:ext>
                    </a:extLst>
                  </p:cNvPr>
                  <p:cNvSpPr/>
                  <p:nvPr/>
                </p:nvSpPr>
                <p:spPr>
                  <a:xfrm>
                    <a:off x="9503349" y="2370924"/>
                    <a:ext cx="2353" cy="3052"/>
                  </a:xfrm>
                  <a:custGeom>
                    <a:avLst/>
                    <a:gdLst>
                      <a:gd name="connsiteX0" fmla="*/ 795 w 2353"/>
                      <a:gd name="connsiteY0" fmla="*/ -238 h 3052"/>
                      <a:gd name="connsiteX1" fmla="*/ 795 w 2353"/>
                      <a:gd name="connsiteY1" fmla="*/ -238 h 3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53" h="3052">
                        <a:moveTo>
                          <a:pt x="795" y="-238"/>
                        </a:moveTo>
                        <a:cubicBezTo>
                          <a:pt x="-2766" y="6192"/>
                          <a:pt x="5328" y="597"/>
                          <a:pt x="795" y="-238"/>
                        </a:cubicBezTo>
                        <a:close/>
                      </a:path>
                    </a:pathLst>
                  </a:custGeom>
                  <a:grpFill/>
                  <a:ln w="8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4" name="Полилиния: фигура 33">
                    <a:extLst>
                      <a:ext uri="{FF2B5EF4-FFF2-40B4-BE49-F238E27FC236}">
                        <a16:creationId xmlns:a16="http://schemas.microsoft.com/office/drawing/2014/main" id="{1A447E4F-74AC-4580-B1C9-E87263F3DA79}"/>
                      </a:ext>
                    </a:extLst>
                  </p:cNvPr>
                  <p:cNvSpPr/>
                  <p:nvPr/>
                </p:nvSpPr>
                <p:spPr>
                  <a:xfrm>
                    <a:off x="9503349" y="2370924"/>
                    <a:ext cx="2353" cy="3052"/>
                  </a:xfrm>
                  <a:custGeom>
                    <a:avLst/>
                    <a:gdLst>
                      <a:gd name="connsiteX0" fmla="*/ 795 w 2353"/>
                      <a:gd name="connsiteY0" fmla="*/ -238 h 3052"/>
                      <a:gd name="connsiteX1" fmla="*/ 795 w 2353"/>
                      <a:gd name="connsiteY1" fmla="*/ -238 h 3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53" h="3052">
                        <a:moveTo>
                          <a:pt x="795" y="-238"/>
                        </a:moveTo>
                        <a:cubicBezTo>
                          <a:pt x="-2766" y="6192"/>
                          <a:pt x="5328" y="597"/>
                          <a:pt x="795" y="-238"/>
                        </a:cubicBezTo>
                        <a:close/>
                      </a:path>
                    </a:pathLst>
                  </a:custGeom>
                  <a:grpFill/>
                  <a:ln w="8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5" name="Полилиния: фигура 34">
                    <a:extLst>
                      <a:ext uri="{FF2B5EF4-FFF2-40B4-BE49-F238E27FC236}">
                        <a16:creationId xmlns:a16="http://schemas.microsoft.com/office/drawing/2014/main" id="{1032388B-7D3D-4638-A216-6BFAF0F73092}"/>
                      </a:ext>
                    </a:extLst>
                  </p:cNvPr>
                  <p:cNvSpPr/>
                  <p:nvPr/>
                </p:nvSpPr>
                <p:spPr>
                  <a:xfrm>
                    <a:off x="9399210" y="2417394"/>
                    <a:ext cx="1887" cy="2021"/>
                  </a:xfrm>
                  <a:custGeom>
                    <a:avLst/>
                    <a:gdLst>
                      <a:gd name="connsiteX0" fmla="*/ -33 w 1887"/>
                      <a:gd name="connsiteY0" fmla="*/ -205 h 2021"/>
                      <a:gd name="connsiteX1" fmla="*/ -33 w 1887"/>
                      <a:gd name="connsiteY1" fmla="*/ -205 h 2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87" h="2021">
                        <a:moveTo>
                          <a:pt x="-33" y="-205"/>
                        </a:moveTo>
                        <a:cubicBezTo>
                          <a:pt x="-937" y="4504"/>
                          <a:pt x="4395" y="-691"/>
                          <a:pt x="-33" y="-205"/>
                        </a:cubicBezTo>
                        <a:close/>
                      </a:path>
                    </a:pathLst>
                  </a:custGeom>
                  <a:grpFill/>
                  <a:ln w="8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6" name="Полилиния: фигура 35">
                    <a:extLst>
                      <a:ext uri="{FF2B5EF4-FFF2-40B4-BE49-F238E27FC236}">
                        <a16:creationId xmlns:a16="http://schemas.microsoft.com/office/drawing/2014/main" id="{D398535C-B8F6-4FCF-81EC-0CC41FBED43A}"/>
                      </a:ext>
                    </a:extLst>
                  </p:cNvPr>
                  <p:cNvSpPr/>
                  <p:nvPr/>
                </p:nvSpPr>
                <p:spPr>
                  <a:xfrm>
                    <a:off x="9386991" y="2477546"/>
                    <a:ext cx="4813" cy="6785"/>
                  </a:xfrm>
                  <a:custGeom>
                    <a:avLst/>
                    <a:gdLst>
                      <a:gd name="connsiteX0" fmla="*/ 1852 w 4813"/>
                      <a:gd name="connsiteY0" fmla="*/ -238 h 6785"/>
                      <a:gd name="connsiteX1" fmla="*/ 3246 w 4813"/>
                      <a:gd name="connsiteY1" fmla="*/ 3435 h 6785"/>
                      <a:gd name="connsiteX2" fmla="*/ 1852 w 4813"/>
                      <a:gd name="connsiteY2" fmla="*/ -238 h 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3" h="6785">
                        <a:moveTo>
                          <a:pt x="1852" y="-238"/>
                        </a:moveTo>
                        <a:cubicBezTo>
                          <a:pt x="-1305" y="3206"/>
                          <a:pt x="-610" y="10814"/>
                          <a:pt x="3246" y="3435"/>
                        </a:cubicBezTo>
                        <a:cubicBezTo>
                          <a:pt x="6448" y="1641"/>
                          <a:pt x="3498" y="22"/>
                          <a:pt x="1852" y="-238"/>
                        </a:cubicBezTo>
                        <a:close/>
                      </a:path>
                    </a:pathLst>
                  </a:custGeom>
                  <a:grpFill/>
                  <a:ln w="8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74" name="Полилиния: фигура 273">
                    <a:extLst>
                      <a:ext uri="{FF2B5EF4-FFF2-40B4-BE49-F238E27FC236}">
                        <a16:creationId xmlns:a16="http://schemas.microsoft.com/office/drawing/2014/main" id="{7FDB7D63-218B-4DC6-B879-184563B799D4}"/>
                      </a:ext>
                    </a:extLst>
                  </p:cNvPr>
                  <p:cNvSpPr/>
                  <p:nvPr/>
                </p:nvSpPr>
                <p:spPr>
                  <a:xfrm>
                    <a:off x="9103072" y="2318171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76" name="Полилиния: фигура 275">
                    <a:extLst>
                      <a:ext uri="{FF2B5EF4-FFF2-40B4-BE49-F238E27FC236}">
                        <a16:creationId xmlns:a16="http://schemas.microsoft.com/office/drawing/2014/main" id="{F1DF3A91-FF28-443C-9CD8-E7AFC414705E}"/>
                      </a:ext>
                    </a:extLst>
                  </p:cNvPr>
                  <p:cNvSpPr/>
                  <p:nvPr/>
                </p:nvSpPr>
                <p:spPr>
                  <a:xfrm>
                    <a:off x="9070153" y="2299557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77" name="Полилиния: фигура 276">
                    <a:extLst>
                      <a:ext uri="{FF2B5EF4-FFF2-40B4-BE49-F238E27FC236}">
                        <a16:creationId xmlns:a16="http://schemas.microsoft.com/office/drawing/2014/main" id="{17966FCC-3914-4EE6-9D50-22A10E980E5C}"/>
                      </a:ext>
                    </a:extLst>
                  </p:cNvPr>
                  <p:cNvSpPr/>
                  <p:nvPr/>
                </p:nvSpPr>
                <p:spPr>
                  <a:xfrm>
                    <a:off x="8996960" y="2225693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78" name="Полилиния: фигура 277">
                    <a:extLst>
                      <a:ext uri="{FF2B5EF4-FFF2-40B4-BE49-F238E27FC236}">
                        <a16:creationId xmlns:a16="http://schemas.microsoft.com/office/drawing/2014/main" id="{69A544E7-B78B-4897-B528-A8415B4B5D15}"/>
                      </a:ext>
                    </a:extLst>
                  </p:cNvPr>
                  <p:cNvSpPr/>
                  <p:nvPr/>
                </p:nvSpPr>
                <p:spPr>
                  <a:xfrm>
                    <a:off x="9111987" y="2387651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79" name="Полилиния: фигура 278">
                    <a:extLst>
                      <a:ext uri="{FF2B5EF4-FFF2-40B4-BE49-F238E27FC236}">
                        <a16:creationId xmlns:a16="http://schemas.microsoft.com/office/drawing/2014/main" id="{06C84B53-3A7E-45D3-88D4-7BE033DFBE41}"/>
                      </a:ext>
                    </a:extLst>
                  </p:cNvPr>
                  <p:cNvSpPr/>
                  <p:nvPr/>
                </p:nvSpPr>
                <p:spPr>
                  <a:xfrm>
                    <a:off x="9144640" y="2386546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80" name="Полилиния: фигура 279">
                    <a:extLst>
                      <a:ext uri="{FF2B5EF4-FFF2-40B4-BE49-F238E27FC236}">
                        <a16:creationId xmlns:a16="http://schemas.microsoft.com/office/drawing/2014/main" id="{03D98302-CC96-4D8A-90B6-7472E1B52616}"/>
                      </a:ext>
                    </a:extLst>
                  </p:cNvPr>
                  <p:cNvSpPr/>
                  <p:nvPr/>
                </p:nvSpPr>
                <p:spPr>
                  <a:xfrm>
                    <a:off x="10153179" y="2346698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85" name="Полилиния: фигура 284">
                    <a:extLst>
                      <a:ext uri="{FF2B5EF4-FFF2-40B4-BE49-F238E27FC236}">
                        <a16:creationId xmlns:a16="http://schemas.microsoft.com/office/drawing/2014/main" id="{C146932E-74BB-414A-A881-0BF0B44FC690}"/>
                      </a:ext>
                    </a:extLst>
                  </p:cNvPr>
                  <p:cNvSpPr/>
                  <p:nvPr/>
                </p:nvSpPr>
                <p:spPr>
                  <a:xfrm>
                    <a:off x="9195646" y="2316245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86" name="Полилиния: фигура 285">
                    <a:extLst>
                      <a:ext uri="{FF2B5EF4-FFF2-40B4-BE49-F238E27FC236}">
                        <a16:creationId xmlns:a16="http://schemas.microsoft.com/office/drawing/2014/main" id="{7DD71552-9F89-458E-A262-7DDE25806B4E}"/>
                      </a:ext>
                    </a:extLst>
                  </p:cNvPr>
                  <p:cNvSpPr/>
                  <p:nvPr/>
                </p:nvSpPr>
                <p:spPr>
                  <a:xfrm>
                    <a:off x="10288332" y="2306419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87" name="Полилиния: фигура 286">
                    <a:extLst>
                      <a:ext uri="{FF2B5EF4-FFF2-40B4-BE49-F238E27FC236}">
                        <a16:creationId xmlns:a16="http://schemas.microsoft.com/office/drawing/2014/main" id="{12895209-103F-4A0C-8198-B9A5E6BF7A15}"/>
                      </a:ext>
                    </a:extLst>
                  </p:cNvPr>
                  <p:cNvSpPr/>
                  <p:nvPr/>
                </p:nvSpPr>
                <p:spPr>
                  <a:xfrm>
                    <a:off x="10413957" y="2225475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88" name="Полилиния: фигура 287">
                    <a:extLst>
                      <a:ext uri="{FF2B5EF4-FFF2-40B4-BE49-F238E27FC236}">
                        <a16:creationId xmlns:a16="http://schemas.microsoft.com/office/drawing/2014/main" id="{1FF24DB5-05F0-4C82-9777-71F090470A69}"/>
                      </a:ext>
                    </a:extLst>
                  </p:cNvPr>
                  <p:cNvSpPr/>
                  <p:nvPr/>
                </p:nvSpPr>
                <p:spPr>
                  <a:xfrm>
                    <a:off x="10381385" y="2306419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89" name="Полилиния: фигура 288">
                    <a:extLst>
                      <a:ext uri="{FF2B5EF4-FFF2-40B4-BE49-F238E27FC236}">
                        <a16:creationId xmlns:a16="http://schemas.microsoft.com/office/drawing/2014/main" id="{31DEE532-6E7B-4A1B-BCE9-221918B983F0}"/>
                      </a:ext>
                    </a:extLst>
                  </p:cNvPr>
                  <p:cNvSpPr/>
                  <p:nvPr/>
                </p:nvSpPr>
                <p:spPr>
                  <a:xfrm>
                    <a:off x="10349948" y="2367182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0" name="Полилиния: фигура 289">
                    <a:extLst>
                      <a:ext uri="{FF2B5EF4-FFF2-40B4-BE49-F238E27FC236}">
                        <a16:creationId xmlns:a16="http://schemas.microsoft.com/office/drawing/2014/main" id="{45EA3BFC-1AE9-475C-8F48-41E124507D85}"/>
                      </a:ext>
                    </a:extLst>
                  </p:cNvPr>
                  <p:cNvSpPr/>
                  <p:nvPr/>
                </p:nvSpPr>
                <p:spPr>
                  <a:xfrm>
                    <a:off x="9165992" y="2497236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1" name="Полилиния: фигура 290">
                    <a:extLst>
                      <a:ext uri="{FF2B5EF4-FFF2-40B4-BE49-F238E27FC236}">
                        <a16:creationId xmlns:a16="http://schemas.microsoft.com/office/drawing/2014/main" id="{F2A622D6-4900-439F-987F-CBFF44897D78}"/>
                      </a:ext>
                    </a:extLst>
                  </p:cNvPr>
                  <p:cNvSpPr/>
                  <p:nvPr/>
                </p:nvSpPr>
                <p:spPr>
                  <a:xfrm>
                    <a:off x="9019187" y="2455265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2" name="Полилиния: фигура 291">
                    <a:extLst>
                      <a:ext uri="{FF2B5EF4-FFF2-40B4-BE49-F238E27FC236}">
                        <a16:creationId xmlns:a16="http://schemas.microsoft.com/office/drawing/2014/main" id="{DE3C7819-CA0F-4AEE-AE89-3733EEB997CC}"/>
                      </a:ext>
                    </a:extLst>
                  </p:cNvPr>
                  <p:cNvSpPr/>
                  <p:nvPr/>
                </p:nvSpPr>
                <p:spPr>
                  <a:xfrm>
                    <a:off x="8966842" y="2385065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3" name="Полилиния: фигура 292">
                    <a:extLst>
                      <a:ext uri="{FF2B5EF4-FFF2-40B4-BE49-F238E27FC236}">
                        <a16:creationId xmlns:a16="http://schemas.microsoft.com/office/drawing/2014/main" id="{FE7A4EC7-9DF7-4579-A5A5-7D00C2F38FED}"/>
                      </a:ext>
                    </a:extLst>
                  </p:cNvPr>
                  <p:cNvSpPr/>
                  <p:nvPr/>
                </p:nvSpPr>
                <p:spPr>
                  <a:xfrm>
                    <a:off x="8977520" y="2313787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4" name="Полилиния: фигура 293">
                    <a:extLst>
                      <a:ext uri="{FF2B5EF4-FFF2-40B4-BE49-F238E27FC236}">
                        <a16:creationId xmlns:a16="http://schemas.microsoft.com/office/drawing/2014/main" id="{8124466E-644B-48DB-9AED-403348413CB0}"/>
                      </a:ext>
                    </a:extLst>
                  </p:cNvPr>
                  <p:cNvSpPr/>
                  <p:nvPr/>
                </p:nvSpPr>
                <p:spPr>
                  <a:xfrm>
                    <a:off x="9272086" y="2505421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5" name="Полилиния: фигура 294">
                    <a:extLst>
                      <a:ext uri="{FF2B5EF4-FFF2-40B4-BE49-F238E27FC236}">
                        <a16:creationId xmlns:a16="http://schemas.microsoft.com/office/drawing/2014/main" id="{B79D9E81-E17B-4719-8E34-78094823D290}"/>
                      </a:ext>
                    </a:extLst>
                  </p:cNvPr>
                  <p:cNvSpPr/>
                  <p:nvPr/>
                </p:nvSpPr>
                <p:spPr>
                  <a:xfrm>
                    <a:off x="9378015" y="2424534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7" name="Полилиния: фигура 296">
                    <a:extLst>
                      <a:ext uri="{FF2B5EF4-FFF2-40B4-BE49-F238E27FC236}">
                        <a16:creationId xmlns:a16="http://schemas.microsoft.com/office/drawing/2014/main" id="{08FA9E5B-B17B-4461-9A95-20ED24FA02D5}"/>
                      </a:ext>
                    </a:extLst>
                  </p:cNvPr>
                  <p:cNvSpPr/>
                  <p:nvPr/>
                </p:nvSpPr>
                <p:spPr>
                  <a:xfrm>
                    <a:off x="9420205" y="2504773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8" name="Полилиния: фигура 297">
                    <a:extLst>
                      <a:ext uri="{FF2B5EF4-FFF2-40B4-BE49-F238E27FC236}">
                        <a16:creationId xmlns:a16="http://schemas.microsoft.com/office/drawing/2014/main" id="{3F29A2F2-3366-4196-B0D5-8403AEF43A41}"/>
                      </a:ext>
                    </a:extLst>
                  </p:cNvPr>
                  <p:cNvSpPr/>
                  <p:nvPr/>
                </p:nvSpPr>
                <p:spPr>
                  <a:xfrm>
                    <a:off x="9547705" y="2515366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9" name="Полилиния: фигура 298">
                    <a:extLst>
                      <a:ext uri="{FF2B5EF4-FFF2-40B4-BE49-F238E27FC236}">
                        <a16:creationId xmlns:a16="http://schemas.microsoft.com/office/drawing/2014/main" id="{2EE3BD25-E544-4BBC-A0F8-80B5C48D8EA8}"/>
                      </a:ext>
                    </a:extLst>
                  </p:cNvPr>
                  <p:cNvSpPr/>
                  <p:nvPr/>
                </p:nvSpPr>
                <p:spPr>
                  <a:xfrm>
                    <a:off x="9704917" y="2515342"/>
                    <a:ext cx="140615" cy="81956"/>
                  </a:xfrm>
                  <a:custGeom>
                    <a:avLst/>
                    <a:gdLst>
                      <a:gd name="connsiteX0" fmla="*/ 37824 w 140615"/>
                      <a:gd name="connsiteY0" fmla="*/ -94 h 81956"/>
                      <a:gd name="connsiteX1" fmla="*/ 9718 w 140615"/>
                      <a:gd name="connsiteY1" fmla="*/ 9188 h 81956"/>
                      <a:gd name="connsiteX2" fmla="*/ 1920 w 140615"/>
                      <a:gd name="connsiteY2" fmla="*/ 44494 h 81956"/>
                      <a:gd name="connsiteX3" fmla="*/ 8102 w 140615"/>
                      <a:gd name="connsiteY3" fmla="*/ 79989 h 81956"/>
                      <a:gd name="connsiteX4" fmla="*/ 53381 w 140615"/>
                      <a:gd name="connsiteY4" fmla="*/ 80902 h 81956"/>
                      <a:gd name="connsiteX5" fmla="*/ 107308 w 140615"/>
                      <a:gd name="connsiteY5" fmla="*/ 81719 h 81956"/>
                      <a:gd name="connsiteX6" fmla="*/ 126591 w 140615"/>
                      <a:gd name="connsiteY6" fmla="*/ 67509 h 81956"/>
                      <a:gd name="connsiteX7" fmla="*/ 136925 w 140615"/>
                      <a:gd name="connsiteY7" fmla="*/ 31760 h 81956"/>
                      <a:gd name="connsiteX8" fmla="*/ 133323 w 140615"/>
                      <a:gd name="connsiteY8" fmla="*/ 7725 h 81956"/>
                      <a:gd name="connsiteX9" fmla="*/ 54455 w 140615"/>
                      <a:gd name="connsiteY9" fmla="*/ -148 h 81956"/>
                      <a:gd name="connsiteX10" fmla="*/ 37821 w 140615"/>
                      <a:gd name="connsiteY10" fmla="*/ -94 h 81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615" h="81956">
                        <a:moveTo>
                          <a:pt x="37824" y="-94"/>
                        </a:moveTo>
                        <a:cubicBezTo>
                          <a:pt x="27665" y="-820"/>
                          <a:pt x="17046" y="1728"/>
                          <a:pt x="9718" y="9188"/>
                        </a:cubicBezTo>
                        <a:cubicBezTo>
                          <a:pt x="-241" y="17244"/>
                          <a:pt x="4188" y="33015"/>
                          <a:pt x="1920" y="44494"/>
                        </a:cubicBezTo>
                        <a:cubicBezTo>
                          <a:pt x="3928" y="55798"/>
                          <a:pt x="-7236" y="76662"/>
                          <a:pt x="8102" y="79989"/>
                        </a:cubicBezTo>
                        <a:cubicBezTo>
                          <a:pt x="23015" y="82725"/>
                          <a:pt x="38297" y="80548"/>
                          <a:pt x="53381" y="80902"/>
                        </a:cubicBezTo>
                        <a:cubicBezTo>
                          <a:pt x="71358" y="80673"/>
                          <a:pt x="89356" y="80635"/>
                          <a:pt x="107308" y="81719"/>
                        </a:cubicBezTo>
                        <a:cubicBezTo>
                          <a:pt x="113142" y="74229"/>
                          <a:pt x="125545" y="79212"/>
                          <a:pt x="126591" y="67509"/>
                        </a:cubicBezTo>
                        <a:cubicBezTo>
                          <a:pt x="132249" y="56254"/>
                          <a:pt x="133512" y="43667"/>
                          <a:pt x="136925" y="31760"/>
                        </a:cubicBezTo>
                        <a:cubicBezTo>
                          <a:pt x="139264" y="24389"/>
                          <a:pt x="145169" y="8781"/>
                          <a:pt x="133323" y="7725"/>
                        </a:cubicBezTo>
                        <a:cubicBezTo>
                          <a:pt x="107018" y="5485"/>
                          <a:pt x="81015" y="-1079"/>
                          <a:pt x="54455" y="-148"/>
                        </a:cubicBezTo>
                        <a:cubicBezTo>
                          <a:pt x="48911" y="-165"/>
                          <a:pt x="43367" y="-130"/>
                          <a:pt x="37821" y="-94"/>
                        </a:cubicBezTo>
                        <a:close/>
                      </a:path>
                    </a:pathLst>
                  </a:custGeom>
                  <a:grpFill/>
                  <a:ln w="90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37" name="Рисунок 13">
                  <a:extLst>
                    <a:ext uri="{FF2B5EF4-FFF2-40B4-BE49-F238E27FC236}">
                      <a16:creationId xmlns:a16="http://schemas.microsoft.com/office/drawing/2014/main" id="{09198C03-8463-4F3E-9438-6D38672723DE}"/>
                    </a:ext>
                  </a:extLst>
                </p:cNvPr>
                <p:cNvGrpSpPr/>
                <p:nvPr/>
              </p:nvGrpSpPr>
              <p:grpSpPr>
                <a:xfrm>
                  <a:off x="9376811" y="2352074"/>
                  <a:ext cx="305414" cy="152037"/>
                  <a:chOff x="9376811" y="2352074"/>
                  <a:chExt cx="305414" cy="152037"/>
                </a:xfrm>
                <a:grpFill/>
              </p:grpSpPr>
              <p:sp>
                <p:nvSpPr>
                  <p:cNvPr id="38" name="Полилиния: фигура 37">
                    <a:extLst>
                      <a:ext uri="{FF2B5EF4-FFF2-40B4-BE49-F238E27FC236}">
                        <a16:creationId xmlns:a16="http://schemas.microsoft.com/office/drawing/2014/main" id="{0FE75E04-0E6D-4145-A004-2691408E3584}"/>
                      </a:ext>
                    </a:extLst>
                  </p:cNvPr>
                  <p:cNvSpPr/>
                  <p:nvPr/>
                </p:nvSpPr>
                <p:spPr>
                  <a:xfrm>
                    <a:off x="9400619" y="2415599"/>
                    <a:ext cx="176305" cy="88512"/>
                  </a:xfrm>
                  <a:custGeom>
                    <a:avLst/>
                    <a:gdLst>
                      <a:gd name="connsiteX0" fmla="*/ 16114 w 176305"/>
                      <a:gd name="connsiteY0" fmla="*/ 11675 h 88512"/>
                      <a:gd name="connsiteX1" fmla="*/ 17008 w 176305"/>
                      <a:gd name="connsiteY1" fmla="*/ 38847 h 88512"/>
                      <a:gd name="connsiteX2" fmla="*/ 31676 w 176305"/>
                      <a:gd name="connsiteY2" fmla="*/ 82584 h 88512"/>
                      <a:gd name="connsiteX3" fmla="*/ 78751 w 176305"/>
                      <a:gd name="connsiteY3" fmla="*/ 86249 h 88512"/>
                      <a:gd name="connsiteX4" fmla="*/ 106656 w 176305"/>
                      <a:gd name="connsiteY4" fmla="*/ 84944 h 88512"/>
                      <a:gd name="connsiteX5" fmla="*/ 136635 w 176305"/>
                      <a:gd name="connsiteY5" fmla="*/ 86255 h 88512"/>
                      <a:gd name="connsiteX6" fmla="*/ 154207 w 176305"/>
                      <a:gd name="connsiteY6" fmla="*/ 80264 h 88512"/>
                      <a:gd name="connsiteX7" fmla="*/ 155513 w 176305"/>
                      <a:gd name="connsiteY7" fmla="*/ 55993 h 88512"/>
                      <a:gd name="connsiteX8" fmla="*/ 152125 w 176305"/>
                      <a:gd name="connsiteY8" fmla="*/ 29330 h 88512"/>
                      <a:gd name="connsiteX9" fmla="*/ 145728 w 176305"/>
                      <a:gd name="connsiteY9" fmla="*/ 10073 h 88512"/>
                      <a:gd name="connsiteX10" fmla="*/ 124892 w 176305"/>
                      <a:gd name="connsiteY10" fmla="*/ 8221 h 88512"/>
                      <a:gd name="connsiteX11" fmla="*/ 78286 w 176305"/>
                      <a:gd name="connsiteY11" fmla="*/ 2566 h 88512"/>
                      <a:gd name="connsiteX12" fmla="*/ 31724 w 176305"/>
                      <a:gd name="connsiteY12" fmla="*/ 2662 h 88512"/>
                      <a:gd name="connsiteX13" fmla="*/ 14612 w 176305"/>
                      <a:gd name="connsiteY13" fmla="*/ 12442 h 88512"/>
                      <a:gd name="connsiteX14" fmla="*/ 41222 w 176305"/>
                      <a:gd name="connsiteY14" fmla="*/ 1389 h 88512"/>
                      <a:gd name="connsiteX15" fmla="*/ 96775 w 176305"/>
                      <a:gd name="connsiteY15" fmla="*/ 4147 h 88512"/>
                      <a:gd name="connsiteX16" fmla="*/ 145738 w 176305"/>
                      <a:gd name="connsiteY16" fmla="*/ 9620 h 88512"/>
                      <a:gd name="connsiteX17" fmla="*/ 153037 w 176305"/>
                      <a:gd name="connsiteY17" fmla="*/ 29584 h 88512"/>
                      <a:gd name="connsiteX18" fmla="*/ 156417 w 176305"/>
                      <a:gd name="connsiteY18" fmla="*/ 56253 h 88512"/>
                      <a:gd name="connsiteX19" fmla="*/ 155237 w 176305"/>
                      <a:gd name="connsiteY19" fmla="*/ 81093 h 88512"/>
                      <a:gd name="connsiteX20" fmla="*/ 138686 w 176305"/>
                      <a:gd name="connsiteY20" fmla="*/ 87119 h 88512"/>
                      <a:gd name="connsiteX21" fmla="*/ 106941 w 176305"/>
                      <a:gd name="connsiteY21" fmla="*/ 85775 h 88512"/>
                      <a:gd name="connsiteX22" fmla="*/ 75794 w 176305"/>
                      <a:gd name="connsiteY22" fmla="*/ 87709 h 88512"/>
                      <a:gd name="connsiteX23" fmla="*/ 31529 w 176305"/>
                      <a:gd name="connsiteY23" fmla="*/ 83190 h 88512"/>
                      <a:gd name="connsiteX24" fmla="*/ 21304 w 176305"/>
                      <a:gd name="connsiteY24" fmla="*/ 53976 h 88512"/>
                      <a:gd name="connsiteX25" fmla="*/ 10744 w 176305"/>
                      <a:gd name="connsiteY25" fmla="*/ 16936 h 88512"/>
                      <a:gd name="connsiteX26" fmla="*/ 16120 w 176305"/>
                      <a:gd name="connsiteY26" fmla="*/ 11677 h 88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76305" h="88512">
                        <a:moveTo>
                          <a:pt x="16114" y="11675"/>
                        </a:moveTo>
                        <a:cubicBezTo>
                          <a:pt x="6492" y="15726"/>
                          <a:pt x="15249" y="29674"/>
                          <a:pt x="17008" y="38847"/>
                        </a:cubicBezTo>
                        <a:cubicBezTo>
                          <a:pt x="22106" y="53412"/>
                          <a:pt x="26491" y="68030"/>
                          <a:pt x="31676" y="82584"/>
                        </a:cubicBezTo>
                        <a:cubicBezTo>
                          <a:pt x="48375" y="88711"/>
                          <a:pt x="63557" y="86230"/>
                          <a:pt x="78751" y="86249"/>
                        </a:cubicBezTo>
                        <a:cubicBezTo>
                          <a:pt x="87663" y="85036"/>
                          <a:pt x="96647" y="83556"/>
                          <a:pt x="106656" y="84944"/>
                        </a:cubicBezTo>
                        <a:cubicBezTo>
                          <a:pt x="116809" y="85772"/>
                          <a:pt x="125933" y="83013"/>
                          <a:pt x="136635" y="86255"/>
                        </a:cubicBezTo>
                        <a:cubicBezTo>
                          <a:pt x="145397" y="87245"/>
                          <a:pt x="143878" y="76879"/>
                          <a:pt x="154207" y="80264"/>
                        </a:cubicBezTo>
                        <a:cubicBezTo>
                          <a:pt x="155975" y="75232"/>
                          <a:pt x="154913" y="63657"/>
                          <a:pt x="155513" y="55993"/>
                        </a:cubicBezTo>
                        <a:cubicBezTo>
                          <a:pt x="154509" y="47059"/>
                          <a:pt x="149796" y="37321"/>
                          <a:pt x="152125" y="29330"/>
                        </a:cubicBezTo>
                        <a:cubicBezTo>
                          <a:pt x="152169" y="23056"/>
                          <a:pt x="146631" y="15090"/>
                          <a:pt x="145728" y="10073"/>
                        </a:cubicBezTo>
                        <a:cubicBezTo>
                          <a:pt x="141318" y="11073"/>
                          <a:pt x="131276" y="8636"/>
                          <a:pt x="124892" y="8221"/>
                        </a:cubicBezTo>
                        <a:cubicBezTo>
                          <a:pt x="109280" y="6014"/>
                          <a:pt x="93920" y="4870"/>
                          <a:pt x="78286" y="2566"/>
                        </a:cubicBezTo>
                        <a:cubicBezTo>
                          <a:pt x="62476" y="1733"/>
                          <a:pt x="46987" y="2045"/>
                          <a:pt x="31724" y="2662"/>
                        </a:cubicBezTo>
                        <a:cubicBezTo>
                          <a:pt x="24170" y="3445"/>
                          <a:pt x="18074" y="7495"/>
                          <a:pt x="14612" y="12442"/>
                        </a:cubicBezTo>
                        <a:cubicBezTo>
                          <a:pt x="17710" y="2934"/>
                          <a:pt x="30303" y="1186"/>
                          <a:pt x="41222" y="1389"/>
                        </a:cubicBezTo>
                        <a:cubicBezTo>
                          <a:pt x="59366" y="1193"/>
                          <a:pt x="77439" y="435"/>
                          <a:pt x="96775" y="4147"/>
                        </a:cubicBezTo>
                        <a:cubicBezTo>
                          <a:pt x="112937" y="5346"/>
                          <a:pt x="129597" y="8464"/>
                          <a:pt x="145738" y="9620"/>
                        </a:cubicBezTo>
                        <a:cubicBezTo>
                          <a:pt x="149921" y="15152"/>
                          <a:pt x="151700" y="23454"/>
                          <a:pt x="153037" y="29584"/>
                        </a:cubicBezTo>
                        <a:cubicBezTo>
                          <a:pt x="150877" y="37619"/>
                          <a:pt x="155363" y="47301"/>
                          <a:pt x="156417" y="56253"/>
                        </a:cubicBezTo>
                        <a:cubicBezTo>
                          <a:pt x="155962" y="64395"/>
                          <a:pt x="156617" y="73959"/>
                          <a:pt x="155237" y="81093"/>
                        </a:cubicBezTo>
                        <a:cubicBezTo>
                          <a:pt x="145378" y="78044"/>
                          <a:pt x="145867" y="86241"/>
                          <a:pt x="138686" y="87119"/>
                        </a:cubicBezTo>
                        <a:cubicBezTo>
                          <a:pt x="127520" y="84443"/>
                          <a:pt x="117588" y="86200"/>
                          <a:pt x="106941" y="85775"/>
                        </a:cubicBezTo>
                        <a:cubicBezTo>
                          <a:pt x="95645" y="84135"/>
                          <a:pt x="85830" y="86320"/>
                          <a:pt x="75794" y="87709"/>
                        </a:cubicBezTo>
                        <a:cubicBezTo>
                          <a:pt x="61512" y="87532"/>
                          <a:pt x="47032" y="88957"/>
                          <a:pt x="31529" y="83190"/>
                        </a:cubicBezTo>
                        <a:cubicBezTo>
                          <a:pt x="26602" y="73665"/>
                          <a:pt x="25176" y="63702"/>
                          <a:pt x="21304" y="53976"/>
                        </a:cubicBezTo>
                        <a:cubicBezTo>
                          <a:pt x="17462" y="41639"/>
                          <a:pt x="11981" y="28947"/>
                          <a:pt x="10744" y="16936"/>
                        </a:cubicBezTo>
                        <a:cubicBezTo>
                          <a:pt x="10709" y="14659"/>
                          <a:pt x="13701" y="9813"/>
                          <a:pt x="16120" y="11677"/>
                        </a:cubicBezTo>
                        <a:close/>
                      </a:path>
                    </a:pathLst>
                  </a:custGeom>
                  <a:grpFill/>
                  <a:ln w="2616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9" name="Полилиния: фигура 38">
                    <a:extLst>
                      <a:ext uri="{FF2B5EF4-FFF2-40B4-BE49-F238E27FC236}">
                        <a16:creationId xmlns:a16="http://schemas.microsoft.com/office/drawing/2014/main" id="{CB8904D8-DACA-4135-8AF9-D77CC0605E6B}"/>
                      </a:ext>
                    </a:extLst>
                  </p:cNvPr>
                  <p:cNvSpPr/>
                  <p:nvPr/>
                </p:nvSpPr>
                <p:spPr>
                  <a:xfrm>
                    <a:off x="9397467" y="2352151"/>
                    <a:ext cx="249955" cy="76008"/>
                  </a:xfrm>
                  <a:custGeom>
                    <a:avLst/>
                    <a:gdLst>
                      <a:gd name="connsiteX0" fmla="*/ 25395 w 249955"/>
                      <a:gd name="connsiteY0" fmla="*/ 69207 h 76008"/>
                      <a:gd name="connsiteX1" fmla="*/ 40747 w 249955"/>
                      <a:gd name="connsiteY1" fmla="*/ 53260 h 76008"/>
                      <a:gd name="connsiteX2" fmla="*/ 69653 w 249955"/>
                      <a:gd name="connsiteY2" fmla="*/ 35682 h 76008"/>
                      <a:gd name="connsiteX3" fmla="*/ 88573 w 249955"/>
                      <a:gd name="connsiteY3" fmla="*/ 11664 h 76008"/>
                      <a:gd name="connsiteX4" fmla="*/ 105084 w 249955"/>
                      <a:gd name="connsiteY4" fmla="*/ 1544 h 76008"/>
                      <a:gd name="connsiteX5" fmla="*/ 181222 w 249955"/>
                      <a:gd name="connsiteY5" fmla="*/ 1050 h 76008"/>
                      <a:gd name="connsiteX6" fmla="*/ 224322 w 249955"/>
                      <a:gd name="connsiteY6" fmla="*/ 6181 h 76008"/>
                      <a:gd name="connsiteX7" fmla="*/ 213030 w 249955"/>
                      <a:gd name="connsiteY7" fmla="*/ 25572 h 76008"/>
                      <a:gd name="connsiteX8" fmla="*/ 187424 w 249955"/>
                      <a:gd name="connsiteY8" fmla="*/ 44850 h 76008"/>
                      <a:gd name="connsiteX9" fmla="*/ 158145 w 249955"/>
                      <a:gd name="connsiteY9" fmla="*/ 71699 h 76008"/>
                      <a:gd name="connsiteX10" fmla="*/ 154821 w 249955"/>
                      <a:gd name="connsiteY10" fmla="*/ 72419 h 76008"/>
                      <a:gd name="connsiteX11" fmla="*/ 183396 w 249955"/>
                      <a:gd name="connsiteY11" fmla="*/ 46859 h 76008"/>
                      <a:gd name="connsiteX12" fmla="*/ 210310 w 249955"/>
                      <a:gd name="connsiteY12" fmla="*/ 26667 h 76008"/>
                      <a:gd name="connsiteX13" fmla="*/ 223878 w 249955"/>
                      <a:gd name="connsiteY13" fmla="*/ 6742 h 76008"/>
                      <a:gd name="connsiteX14" fmla="*/ 178664 w 249955"/>
                      <a:gd name="connsiteY14" fmla="*/ 1895 h 76008"/>
                      <a:gd name="connsiteX15" fmla="*/ 105672 w 249955"/>
                      <a:gd name="connsiteY15" fmla="*/ 2360 h 76008"/>
                      <a:gd name="connsiteX16" fmla="*/ 75793 w 249955"/>
                      <a:gd name="connsiteY16" fmla="*/ 26809 h 76008"/>
                      <a:gd name="connsiteX17" fmla="*/ 53140 w 249955"/>
                      <a:gd name="connsiteY17" fmla="*/ 50000 h 76008"/>
                      <a:gd name="connsiteX18" fmla="*/ 30958 w 249955"/>
                      <a:gd name="connsiteY18" fmla="*/ 62312 h 76008"/>
                      <a:gd name="connsiteX19" fmla="*/ 25395 w 249955"/>
                      <a:gd name="connsiteY19" fmla="*/ 69207 h 76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49955" h="76008">
                        <a:moveTo>
                          <a:pt x="25395" y="69207"/>
                        </a:moveTo>
                        <a:cubicBezTo>
                          <a:pt x="28074" y="62030"/>
                          <a:pt x="34520" y="57379"/>
                          <a:pt x="40747" y="53260"/>
                        </a:cubicBezTo>
                        <a:cubicBezTo>
                          <a:pt x="51686" y="49087"/>
                          <a:pt x="65459" y="47052"/>
                          <a:pt x="69653" y="35682"/>
                        </a:cubicBezTo>
                        <a:cubicBezTo>
                          <a:pt x="75104" y="27007"/>
                          <a:pt x="78319" y="16197"/>
                          <a:pt x="88573" y="11664"/>
                        </a:cubicBezTo>
                        <a:cubicBezTo>
                          <a:pt x="94029" y="8229"/>
                          <a:pt x="100071" y="5465"/>
                          <a:pt x="105084" y="1544"/>
                        </a:cubicBezTo>
                        <a:cubicBezTo>
                          <a:pt x="130719" y="2068"/>
                          <a:pt x="155894" y="1359"/>
                          <a:pt x="181222" y="1050"/>
                        </a:cubicBezTo>
                        <a:cubicBezTo>
                          <a:pt x="195564" y="2811"/>
                          <a:pt x="209460" y="1529"/>
                          <a:pt x="224322" y="6181"/>
                        </a:cubicBezTo>
                        <a:cubicBezTo>
                          <a:pt x="222340" y="13417"/>
                          <a:pt x="217893" y="20043"/>
                          <a:pt x="213030" y="25572"/>
                        </a:cubicBezTo>
                        <a:cubicBezTo>
                          <a:pt x="204998" y="32517"/>
                          <a:pt x="195097" y="37513"/>
                          <a:pt x="187424" y="44850"/>
                        </a:cubicBezTo>
                        <a:cubicBezTo>
                          <a:pt x="177163" y="53314"/>
                          <a:pt x="171271" y="66082"/>
                          <a:pt x="158145" y="71699"/>
                        </a:cubicBezTo>
                        <a:cubicBezTo>
                          <a:pt x="155603" y="74341"/>
                          <a:pt x="147569" y="75750"/>
                          <a:pt x="154821" y="72419"/>
                        </a:cubicBezTo>
                        <a:cubicBezTo>
                          <a:pt x="167489" y="67081"/>
                          <a:pt x="174947" y="56374"/>
                          <a:pt x="183396" y="46859"/>
                        </a:cubicBezTo>
                        <a:cubicBezTo>
                          <a:pt x="191676" y="39401"/>
                          <a:pt x="201035" y="33084"/>
                          <a:pt x="210310" y="26667"/>
                        </a:cubicBezTo>
                        <a:cubicBezTo>
                          <a:pt x="216679" y="21636"/>
                          <a:pt x="219930" y="13129"/>
                          <a:pt x="223878" y="6742"/>
                        </a:cubicBezTo>
                        <a:cubicBezTo>
                          <a:pt x="208298" y="2545"/>
                          <a:pt x="193622" y="3241"/>
                          <a:pt x="178664" y="1895"/>
                        </a:cubicBezTo>
                        <a:cubicBezTo>
                          <a:pt x="154449" y="2356"/>
                          <a:pt x="130245" y="2908"/>
                          <a:pt x="105672" y="2360"/>
                        </a:cubicBezTo>
                        <a:cubicBezTo>
                          <a:pt x="95773" y="10105"/>
                          <a:pt x="80497" y="13947"/>
                          <a:pt x="75793" y="26809"/>
                        </a:cubicBezTo>
                        <a:cubicBezTo>
                          <a:pt x="70768" y="36568"/>
                          <a:pt x="65757" y="47478"/>
                          <a:pt x="53140" y="50000"/>
                        </a:cubicBezTo>
                        <a:cubicBezTo>
                          <a:pt x="44060" y="51981"/>
                          <a:pt x="36543" y="56139"/>
                          <a:pt x="30958" y="62312"/>
                        </a:cubicBezTo>
                        <a:cubicBezTo>
                          <a:pt x="28093" y="63433"/>
                          <a:pt x="27718" y="68828"/>
                          <a:pt x="25395" y="69207"/>
                        </a:cubicBezTo>
                        <a:close/>
                      </a:path>
                    </a:pathLst>
                  </a:custGeom>
                  <a:grpFill/>
                  <a:ln w="2616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40" name="Полилиния: фигура 39">
                    <a:extLst>
                      <a:ext uri="{FF2B5EF4-FFF2-40B4-BE49-F238E27FC236}">
                        <a16:creationId xmlns:a16="http://schemas.microsoft.com/office/drawing/2014/main" id="{1D0020BD-5658-4DC9-9309-0EBAFED0A608}"/>
                      </a:ext>
                    </a:extLst>
                  </p:cNvPr>
                  <p:cNvSpPr/>
                  <p:nvPr/>
                </p:nvSpPr>
                <p:spPr>
                  <a:xfrm>
                    <a:off x="9514972" y="2379424"/>
                    <a:ext cx="164980" cy="117069"/>
                  </a:xfrm>
                  <a:custGeom>
                    <a:avLst/>
                    <a:gdLst>
                      <a:gd name="connsiteX0" fmla="*/ 44072 w 164980"/>
                      <a:gd name="connsiteY0" fmla="*/ 116611 h 117069"/>
                      <a:gd name="connsiteX1" fmla="*/ 70301 w 164980"/>
                      <a:gd name="connsiteY1" fmla="*/ 76803 h 117069"/>
                      <a:gd name="connsiteX2" fmla="*/ 100102 w 164980"/>
                      <a:gd name="connsiteY2" fmla="*/ 42434 h 117069"/>
                      <a:gd name="connsiteX3" fmla="*/ 120733 w 164980"/>
                      <a:gd name="connsiteY3" fmla="*/ 0 h 117069"/>
                      <a:gd name="connsiteX4" fmla="*/ 114352 w 164980"/>
                      <a:gd name="connsiteY4" fmla="*/ 14881 h 117069"/>
                      <a:gd name="connsiteX5" fmla="*/ 97806 w 164980"/>
                      <a:gd name="connsiteY5" fmla="*/ 45206 h 117069"/>
                      <a:gd name="connsiteX6" fmla="*/ 68421 w 164980"/>
                      <a:gd name="connsiteY6" fmla="*/ 80615 h 117069"/>
                      <a:gd name="connsiteX7" fmla="*/ 44938 w 164980"/>
                      <a:gd name="connsiteY7" fmla="*/ 117060 h 117069"/>
                      <a:gd name="connsiteX8" fmla="*/ 44075 w 164980"/>
                      <a:gd name="connsiteY8" fmla="*/ 116613 h 117069"/>
                      <a:gd name="connsiteX9" fmla="*/ 44075 w 164980"/>
                      <a:gd name="connsiteY9" fmla="*/ 116613 h 117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4980" h="117069">
                        <a:moveTo>
                          <a:pt x="44072" y="116611"/>
                        </a:moveTo>
                        <a:cubicBezTo>
                          <a:pt x="48061" y="100073"/>
                          <a:pt x="61035" y="89638"/>
                          <a:pt x="70301" y="76803"/>
                        </a:cubicBezTo>
                        <a:cubicBezTo>
                          <a:pt x="80786" y="65809"/>
                          <a:pt x="85803" y="49995"/>
                          <a:pt x="100102" y="42434"/>
                        </a:cubicBezTo>
                        <a:cubicBezTo>
                          <a:pt x="114742" y="33851"/>
                          <a:pt x="109193" y="10923"/>
                          <a:pt x="120733" y="0"/>
                        </a:cubicBezTo>
                        <a:cubicBezTo>
                          <a:pt x="120320" y="3642"/>
                          <a:pt x="114349" y="9260"/>
                          <a:pt x="114352" y="14881"/>
                        </a:cubicBezTo>
                        <a:cubicBezTo>
                          <a:pt x="111634" y="26649"/>
                          <a:pt x="109455" y="39992"/>
                          <a:pt x="97806" y="45206"/>
                        </a:cubicBezTo>
                        <a:cubicBezTo>
                          <a:pt x="84479" y="53941"/>
                          <a:pt x="79618" y="69958"/>
                          <a:pt x="68421" y="80615"/>
                        </a:cubicBezTo>
                        <a:cubicBezTo>
                          <a:pt x="60055" y="92338"/>
                          <a:pt x="48377" y="101898"/>
                          <a:pt x="44938" y="117060"/>
                        </a:cubicBezTo>
                        <a:lnTo>
                          <a:pt x="44075" y="116613"/>
                        </a:lnTo>
                        <a:lnTo>
                          <a:pt x="44075" y="116613"/>
                        </a:lnTo>
                        <a:close/>
                      </a:path>
                    </a:pathLst>
                  </a:custGeom>
                  <a:grpFill/>
                  <a:ln w="2616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41" name="Полилиния: фигура 40">
                    <a:extLst>
                      <a:ext uri="{FF2B5EF4-FFF2-40B4-BE49-F238E27FC236}">
                        <a16:creationId xmlns:a16="http://schemas.microsoft.com/office/drawing/2014/main" id="{4F494709-85B6-45E8-8048-BD05B6055F68}"/>
                      </a:ext>
                    </a:extLst>
                  </p:cNvPr>
                  <p:cNvSpPr/>
                  <p:nvPr/>
                </p:nvSpPr>
                <p:spPr>
                  <a:xfrm>
                    <a:off x="9624851" y="2360287"/>
                    <a:ext cx="10059" cy="22127"/>
                  </a:xfrm>
                  <a:custGeom>
                    <a:avLst/>
                    <a:gdLst>
                      <a:gd name="connsiteX0" fmla="*/ 360 w 10059"/>
                      <a:gd name="connsiteY0" fmla="*/ 16 h 22127"/>
                      <a:gd name="connsiteX1" fmla="*/ 9724 w 10059"/>
                      <a:gd name="connsiteY1" fmla="*/ 22111 h 22127"/>
                      <a:gd name="connsiteX2" fmla="*/ 360 w 10059"/>
                      <a:gd name="connsiteY2" fmla="*/ 16 h 22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59" h="22127">
                        <a:moveTo>
                          <a:pt x="360" y="16"/>
                        </a:moveTo>
                        <a:cubicBezTo>
                          <a:pt x="3273" y="7134"/>
                          <a:pt x="8363" y="15784"/>
                          <a:pt x="9724" y="22111"/>
                        </a:cubicBezTo>
                        <a:cubicBezTo>
                          <a:pt x="6563" y="15030"/>
                          <a:pt x="1568" y="5885"/>
                          <a:pt x="360" y="16"/>
                        </a:cubicBezTo>
                        <a:close/>
                      </a:path>
                    </a:pathLst>
                  </a:custGeom>
                  <a:grpFill/>
                  <a:ln w="2616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42" name="Полилиния: фигура 41">
                    <a:extLst>
                      <a:ext uri="{FF2B5EF4-FFF2-40B4-BE49-F238E27FC236}">
                        <a16:creationId xmlns:a16="http://schemas.microsoft.com/office/drawing/2014/main" id="{0C7C72C9-97DD-4B2A-8833-E4760540E942}"/>
                      </a:ext>
                    </a:extLst>
                  </p:cNvPr>
                  <p:cNvSpPr/>
                  <p:nvPr/>
                </p:nvSpPr>
                <p:spPr>
                  <a:xfrm>
                    <a:off x="9409830" y="2354406"/>
                    <a:ext cx="232349" cy="71869"/>
                  </a:xfrm>
                  <a:custGeom>
                    <a:avLst/>
                    <a:gdLst>
                      <a:gd name="connsiteX0" fmla="*/ 93663 w 232349"/>
                      <a:gd name="connsiteY0" fmla="*/ 1567 h 71869"/>
                      <a:gd name="connsiteX1" fmla="*/ 64306 w 232349"/>
                      <a:gd name="connsiteY1" fmla="*/ 25710 h 71869"/>
                      <a:gd name="connsiteX2" fmla="*/ 38375 w 232349"/>
                      <a:gd name="connsiteY2" fmla="*/ 49722 h 71869"/>
                      <a:gd name="connsiteX3" fmla="*/ 22295 w 232349"/>
                      <a:gd name="connsiteY3" fmla="*/ 60863 h 71869"/>
                      <a:gd name="connsiteX4" fmla="*/ 85804 w 232349"/>
                      <a:gd name="connsiteY4" fmla="*/ 63869 h 71869"/>
                      <a:gd name="connsiteX5" fmla="*/ 138912 w 232349"/>
                      <a:gd name="connsiteY5" fmla="*/ 70385 h 71869"/>
                      <a:gd name="connsiteX6" fmla="*/ 184106 w 232349"/>
                      <a:gd name="connsiteY6" fmla="*/ 32788 h 71869"/>
                      <a:gd name="connsiteX7" fmla="*/ 208189 w 232349"/>
                      <a:gd name="connsiteY7" fmla="*/ 6097 h 71869"/>
                      <a:gd name="connsiteX8" fmla="*/ 180231 w 232349"/>
                      <a:gd name="connsiteY8" fmla="*/ 1514 h 71869"/>
                      <a:gd name="connsiteX9" fmla="*/ 93664 w 232349"/>
                      <a:gd name="connsiteY9" fmla="*/ 1570 h 71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2349" h="71869">
                        <a:moveTo>
                          <a:pt x="93663" y="1567"/>
                        </a:moveTo>
                        <a:cubicBezTo>
                          <a:pt x="83370" y="9067"/>
                          <a:pt x="69128" y="13189"/>
                          <a:pt x="64306" y="25710"/>
                        </a:cubicBezTo>
                        <a:cubicBezTo>
                          <a:pt x="58790" y="36320"/>
                          <a:pt x="51793" y="46896"/>
                          <a:pt x="38375" y="49722"/>
                        </a:cubicBezTo>
                        <a:cubicBezTo>
                          <a:pt x="32941" y="52008"/>
                          <a:pt x="20026" y="56414"/>
                          <a:pt x="22295" y="60863"/>
                        </a:cubicBezTo>
                        <a:cubicBezTo>
                          <a:pt x="43315" y="61586"/>
                          <a:pt x="64052" y="60975"/>
                          <a:pt x="85804" y="63869"/>
                        </a:cubicBezTo>
                        <a:cubicBezTo>
                          <a:pt x="103495" y="65995"/>
                          <a:pt x="121271" y="68458"/>
                          <a:pt x="138912" y="70385"/>
                        </a:cubicBezTo>
                        <a:cubicBezTo>
                          <a:pt x="158741" y="62862"/>
                          <a:pt x="166710" y="43015"/>
                          <a:pt x="184106" y="32788"/>
                        </a:cubicBezTo>
                        <a:cubicBezTo>
                          <a:pt x="193966" y="25742"/>
                          <a:pt x="205184" y="18612"/>
                          <a:pt x="208189" y="6097"/>
                        </a:cubicBezTo>
                        <a:cubicBezTo>
                          <a:pt x="200332" y="537"/>
                          <a:pt x="189104" y="3258"/>
                          <a:pt x="180231" y="1514"/>
                        </a:cubicBezTo>
                        <a:cubicBezTo>
                          <a:pt x="150835" y="6"/>
                          <a:pt x="122453" y="1402"/>
                          <a:pt x="93664" y="1570"/>
                        </a:cubicBezTo>
                        <a:close/>
                      </a:path>
                    </a:pathLst>
                  </a:custGeom>
                  <a:grpFill/>
                  <a:ln w="93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43" name="Полилиния: фигура 42">
                    <a:extLst>
                      <a:ext uri="{FF2B5EF4-FFF2-40B4-BE49-F238E27FC236}">
                        <a16:creationId xmlns:a16="http://schemas.microsoft.com/office/drawing/2014/main" id="{73ED851F-D3A7-47C7-82AB-FF97C03DAC3B}"/>
                      </a:ext>
                    </a:extLst>
                  </p:cNvPr>
                  <p:cNvSpPr/>
                  <p:nvPr/>
                </p:nvSpPr>
                <p:spPr>
                  <a:xfrm>
                    <a:off x="9402842" y="2417890"/>
                    <a:ext cx="171265" cy="83845"/>
                  </a:xfrm>
                  <a:custGeom>
                    <a:avLst/>
                    <a:gdLst>
                      <a:gd name="connsiteX0" fmla="*/ 37809 w 171265"/>
                      <a:gd name="connsiteY0" fmla="*/ 1492 h 83845"/>
                      <a:gd name="connsiteX1" fmla="*/ 13417 w 171265"/>
                      <a:gd name="connsiteY1" fmla="*/ 11149 h 83845"/>
                      <a:gd name="connsiteX2" fmla="*/ 19196 w 171265"/>
                      <a:gd name="connsiteY2" fmla="*/ 46575 h 83845"/>
                      <a:gd name="connsiteX3" fmla="*/ 38952 w 171265"/>
                      <a:gd name="connsiteY3" fmla="*/ 82005 h 83845"/>
                      <a:gd name="connsiteX4" fmla="*/ 84333 w 171265"/>
                      <a:gd name="connsiteY4" fmla="*/ 82325 h 83845"/>
                      <a:gd name="connsiteX5" fmla="*/ 138278 w 171265"/>
                      <a:gd name="connsiteY5" fmla="*/ 82434 h 83845"/>
                      <a:gd name="connsiteX6" fmla="*/ 152007 w 171265"/>
                      <a:gd name="connsiteY6" fmla="*/ 67963 h 83845"/>
                      <a:gd name="connsiteX7" fmla="*/ 148580 w 171265"/>
                      <a:gd name="connsiteY7" fmla="*/ 32060 h 83845"/>
                      <a:gd name="connsiteX8" fmla="*/ 135783 w 171265"/>
                      <a:gd name="connsiteY8" fmla="*/ 8061 h 83845"/>
                      <a:gd name="connsiteX9" fmla="*/ 54329 w 171265"/>
                      <a:gd name="connsiteY9" fmla="*/ 1220 h 83845"/>
                      <a:gd name="connsiteX10" fmla="*/ 37807 w 171265"/>
                      <a:gd name="connsiteY10" fmla="*/ 1492 h 83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1265" h="83845">
                        <a:moveTo>
                          <a:pt x="37809" y="1492"/>
                        </a:moveTo>
                        <a:cubicBezTo>
                          <a:pt x="27429" y="900"/>
                          <a:pt x="17845" y="3588"/>
                          <a:pt x="13417" y="11149"/>
                        </a:cubicBezTo>
                        <a:cubicBezTo>
                          <a:pt x="6600" y="19339"/>
                          <a:pt x="17051" y="35060"/>
                          <a:pt x="19196" y="46575"/>
                        </a:cubicBezTo>
                        <a:cubicBezTo>
                          <a:pt x="25527" y="57858"/>
                          <a:pt x="22423" y="78879"/>
                          <a:pt x="38952" y="82005"/>
                        </a:cubicBezTo>
                        <a:cubicBezTo>
                          <a:pt x="54832" y="84547"/>
                          <a:pt x="69196" y="82169"/>
                          <a:pt x="84333" y="82325"/>
                        </a:cubicBezTo>
                        <a:cubicBezTo>
                          <a:pt x="102124" y="81859"/>
                          <a:pt x="120008" y="81585"/>
                          <a:pt x="138278" y="82434"/>
                        </a:cubicBezTo>
                        <a:cubicBezTo>
                          <a:pt x="141208" y="74863"/>
                          <a:pt x="155454" y="79686"/>
                          <a:pt x="152007" y="67963"/>
                        </a:cubicBezTo>
                        <a:cubicBezTo>
                          <a:pt x="153319" y="56628"/>
                          <a:pt x="149750" y="44018"/>
                          <a:pt x="148580" y="32060"/>
                        </a:cubicBezTo>
                        <a:cubicBezTo>
                          <a:pt x="148080" y="24655"/>
                          <a:pt x="147969" y="8962"/>
                          <a:pt x="135783" y="8061"/>
                        </a:cubicBezTo>
                        <a:cubicBezTo>
                          <a:pt x="108763" y="6165"/>
                          <a:pt x="80386" y="-61"/>
                          <a:pt x="54329" y="1220"/>
                        </a:cubicBezTo>
                        <a:cubicBezTo>
                          <a:pt x="48809" y="1275"/>
                          <a:pt x="43309" y="1384"/>
                          <a:pt x="37807" y="1492"/>
                        </a:cubicBezTo>
                        <a:close/>
                      </a:path>
                    </a:pathLst>
                  </a:custGeom>
                  <a:grpFill/>
                  <a:ln w="93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44" name="Полилиния: фигура 43">
                    <a:extLst>
                      <a:ext uri="{FF2B5EF4-FFF2-40B4-BE49-F238E27FC236}">
                        <a16:creationId xmlns:a16="http://schemas.microsoft.com/office/drawing/2014/main" id="{31C78888-651C-4E04-96C5-9AF08D48763D}"/>
                      </a:ext>
                    </a:extLst>
                  </p:cNvPr>
                  <p:cNvSpPr/>
                  <p:nvPr/>
                </p:nvSpPr>
                <p:spPr>
                  <a:xfrm>
                    <a:off x="9511251" y="2361661"/>
                    <a:ext cx="161433" cy="125746"/>
                  </a:xfrm>
                  <a:custGeom>
                    <a:avLst/>
                    <a:gdLst>
                      <a:gd name="connsiteX0" fmla="*/ 111287 w 161433"/>
                      <a:gd name="connsiteY0" fmla="*/ 34 h 125746"/>
                      <a:gd name="connsiteX1" fmla="*/ 83362 w 161433"/>
                      <a:gd name="connsiteY1" fmla="*/ 29120 h 125746"/>
                      <a:gd name="connsiteX2" fmla="*/ 49310 w 161433"/>
                      <a:gd name="connsiteY2" fmla="*/ 60669 h 125746"/>
                      <a:gd name="connsiteX3" fmla="*/ 41954 w 161433"/>
                      <a:gd name="connsiteY3" fmla="*/ 77923 h 125746"/>
                      <a:gd name="connsiteX4" fmla="*/ 46505 w 161433"/>
                      <a:gd name="connsiteY4" fmla="*/ 111770 h 125746"/>
                      <a:gd name="connsiteX5" fmla="*/ 50766 w 161433"/>
                      <a:gd name="connsiteY5" fmla="*/ 123070 h 125746"/>
                      <a:gd name="connsiteX6" fmla="*/ 90090 w 161433"/>
                      <a:gd name="connsiteY6" fmla="*/ 70210 h 125746"/>
                      <a:gd name="connsiteX7" fmla="*/ 113027 w 161433"/>
                      <a:gd name="connsiteY7" fmla="*/ 42572 h 125746"/>
                      <a:gd name="connsiteX8" fmla="*/ 118734 w 161433"/>
                      <a:gd name="connsiteY8" fmla="*/ 12807 h 125746"/>
                      <a:gd name="connsiteX9" fmla="*/ 111290 w 161433"/>
                      <a:gd name="connsiteY9" fmla="*/ 34 h 125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1433" h="125746">
                        <a:moveTo>
                          <a:pt x="111287" y="34"/>
                        </a:moveTo>
                        <a:cubicBezTo>
                          <a:pt x="105077" y="12278"/>
                          <a:pt x="95773" y="22442"/>
                          <a:pt x="83362" y="29120"/>
                        </a:cubicBezTo>
                        <a:cubicBezTo>
                          <a:pt x="70190" y="37896"/>
                          <a:pt x="62459" y="51939"/>
                          <a:pt x="49310" y="60669"/>
                        </a:cubicBezTo>
                        <a:cubicBezTo>
                          <a:pt x="41631" y="63497"/>
                          <a:pt x="35896" y="67624"/>
                          <a:pt x="41954" y="77923"/>
                        </a:cubicBezTo>
                        <a:cubicBezTo>
                          <a:pt x="43753" y="89265"/>
                          <a:pt x="44259" y="100267"/>
                          <a:pt x="46505" y="111770"/>
                        </a:cubicBezTo>
                        <a:cubicBezTo>
                          <a:pt x="47181" y="116018"/>
                          <a:pt x="45224" y="131999"/>
                          <a:pt x="50766" y="123070"/>
                        </a:cubicBezTo>
                        <a:cubicBezTo>
                          <a:pt x="62728" y="104551"/>
                          <a:pt x="78404" y="88943"/>
                          <a:pt x="90090" y="70210"/>
                        </a:cubicBezTo>
                        <a:cubicBezTo>
                          <a:pt x="97984" y="61224"/>
                          <a:pt x="111569" y="56435"/>
                          <a:pt x="113027" y="42572"/>
                        </a:cubicBezTo>
                        <a:cubicBezTo>
                          <a:pt x="114366" y="32495"/>
                          <a:pt x="122083" y="24444"/>
                          <a:pt x="118734" y="12807"/>
                        </a:cubicBezTo>
                        <a:cubicBezTo>
                          <a:pt x="116999" y="9083"/>
                          <a:pt x="114338" y="1775"/>
                          <a:pt x="111290" y="34"/>
                        </a:cubicBezTo>
                        <a:close/>
                      </a:path>
                    </a:pathLst>
                  </a:custGeom>
                  <a:grpFill/>
                  <a:ln w="934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45" name="Полилиния: фигура 44">
                    <a:extLst>
                      <a:ext uri="{FF2B5EF4-FFF2-40B4-BE49-F238E27FC236}">
                        <a16:creationId xmlns:a16="http://schemas.microsoft.com/office/drawing/2014/main" id="{4E8B876C-2083-490F-9065-CE451F5CA193}"/>
                      </a:ext>
                    </a:extLst>
                  </p:cNvPr>
                  <p:cNvSpPr/>
                  <p:nvPr/>
                </p:nvSpPr>
                <p:spPr>
                  <a:xfrm>
                    <a:off x="9427125" y="2414446"/>
                    <a:ext cx="6519" cy="2699"/>
                  </a:xfrm>
                  <a:custGeom>
                    <a:avLst/>
                    <a:gdLst>
                      <a:gd name="connsiteX0" fmla="*/ 2314 w 6519"/>
                      <a:gd name="connsiteY0" fmla="*/ 42 h 2699"/>
                      <a:gd name="connsiteX1" fmla="*/ 2314 w 6519"/>
                      <a:gd name="connsiteY1" fmla="*/ 42 h 2699"/>
                      <a:gd name="connsiteX2" fmla="*/ 2314 w 6519"/>
                      <a:gd name="connsiteY2" fmla="*/ 42 h 2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19" h="2699">
                        <a:moveTo>
                          <a:pt x="2314" y="42"/>
                        </a:moveTo>
                        <a:cubicBezTo>
                          <a:pt x="-4296" y="5407"/>
                          <a:pt x="13172" y="1117"/>
                          <a:pt x="2314" y="42"/>
                        </a:cubicBezTo>
                        <a:lnTo>
                          <a:pt x="2314" y="42"/>
                        </a:lnTo>
                        <a:close/>
                      </a:path>
                    </a:pathLst>
                  </a:custGeom>
                  <a:grpFill/>
                  <a:ln w="83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46" name="Полилиния: фигура 45">
                    <a:extLst>
                      <a:ext uri="{FF2B5EF4-FFF2-40B4-BE49-F238E27FC236}">
                        <a16:creationId xmlns:a16="http://schemas.microsoft.com/office/drawing/2014/main" id="{C5BA91D0-9099-4E71-BA55-233AC993F232}"/>
                      </a:ext>
                    </a:extLst>
                  </p:cNvPr>
                  <p:cNvSpPr/>
                  <p:nvPr/>
                </p:nvSpPr>
                <p:spPr>
                  <a:xfrm>
                    <a:off x="9616888" y="2358484"/>
                    <a:ext cx="3445" cy="2676"/>
                  </a:xfrm>
                  <a:custGeom>
                    <a:avLst/>
                    <a:gdLst>
                      <a:gd name="connsiteX0" fmla="*/ 336 w 3445"/>
                      <a:gd name="connsiteY0" fmla="*/ 30 h 2676"/>
                      <a:gd name="connsiteX1" fmla="*/ 336 w 3445"/>
                      <a:gd name="connsiteY1" fmla="*/ 30 h 2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45" h="2676">
                        <a:moveTo>
                          <a:pt x="336" y="30"/>
                        </a:moveTo>
                        <a:cubicBezTo>
                          <a:pt x="679" y="6071"/>
                          <a:pt x="5861" y="-184"/>
                          <a:pt x="336" y="30"/>
                        </a:cubicBezTo>
                        <a:close/>
                      </a:path>
                    </a:pathLst>
                  </a:custGeom>
                  <a:grpFill/>
                  <a:ln w="83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47" name="Полилиния: фигура 46">
                    <a:extLst>
                      <a:ext uri="{FF2B5EF4-FFF2-40B4-BE49-F238E27FC236}">
                        <a16:creationId xmlns:a16="http://schemas.microsoft.com/office/drawing/2014/main" id="{E4BEB7F4-3FEC-432F-9C80-08566DE9B486}"/>
                      </a:ext>
                    </a:extLst>
                  </p:cNvPr>
                  <p:cNvSpPr/>
                  <p:nvPr/>
                </p:nvSpPr>
                <p:spPr>
                  <a:xfrm>
                    <a:off x="9621741" y="2359884"/>
                    <a:ext cx="3004" cy="2033"/>
                  </a:xfrm>
                  <a:custGeom>
                    <a:avLst/>
                    <a:gdLst>
                      <a:gd name="connsiteX0" fmla="*/ 671 w 3004"/>
                      <a:gd name="connsiteY0" fmla="*/ 21 h 2033"/>
                      <a:gd name="connsiteX1" fmla="*/ 671 w 3004"/>
                      <a:gd name="connsiteY1" fmla="*/ 21 h 2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04" h="2033">
                        <a:moveTo>
                          <a:pt x="671" y="21"/>
                        </a:moveTo>
                        <a:cubicBezTo>
                          <a:pt x="-561" y="4322"/>
                          <a:pt x="5518" y="433"/>
                          <a:pt x="671" y="21"/>
                        </a:cubicBezTo>
                        <a:close/>
                      </a:path>
                    </a:pathLst>
                  </a:custGeom>
                  <a:grpFill/>
                  <a:ln w="83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48" name="Полилиния: фигура 47">
                    <a:extLst>
                      <a:ext uri="{FF2B5EF4-FFF2-40B4-BE49-F238E27FC236}">
                        <a16:creationId xmlns:a16="http://schemas.microsoft.com/office/drawing/2014/main" id="{CA3284A7-AB96-4B06-8C73-432F54721A58}"/>
                      </a:ext>
                    </a:extLst>
                  </p:cNvPr>
                  <p:cNvSpPr/>
                  <p:nvPr/>
                </p:nvSpPr>
                <p:spPr>
                  <a:xfrm>
                    <a:off x="9630151" y="2378789"/>
                    <a:ext cx="3510" cy="3084"/>
                  </a:xfrm>
                  <a:custGeom>
                    <a:avLst/>
                    <a:gdLst>
                      <a:gd name="connsiteX0" fmla="*/ 929 w 3510"/>
                      <a:gd name="connsiteY0" fmla="*/ 19 h 3084"/>
                      <a:gd name="connsiteX1" fmla="*/ 929 w 3510"/>
                      <a:gd name="connsiteY1" fmla="*/ 19 h 3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10" h="3084">
                        <a:moveTo>
                          <a:pt x="929" y="19"/>
                        </a:moveTo>
                        <a:cubicBezTo>
                          <a:pt x="-148" y="6498"/>
                          <a:pt x="5757" y="794"/>
                          <a:pt x="929" y="19"/>
                        </a:cubicBezTo>
                        <a:close/>
                      </a:path>
                    </a:pathLst>
                  </a:custGeom>
                  <a:grpFill/>
                  <a:ln w="83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49" name="Полилиния: фигура 48">
                    <a:extLst>
                      <a:ext uri="{FF2B5EF4-FFF2-40B4-BE49-F238E27FC236}">
                        <a16:creationId xmlns:a16="http://schemas.microsoft.com/office/drawing/2014/main" id="{9CD5F562-AF8C-47CD-BFCB-38F92D9186FD}"/>
                      </a:ext>
                    </a:extLst>
                  </p:cNvPr>
                  <p:cNvSpPr/>
                  <p:nvPr/>
                </p:nvSpPr>
                <p:spPr>
                  <a:xfrm>
                    <a:off x="9630151" y="2378789"/>
                    <a:ext cx="3510" cy="3084"/>
                  </a:xfrm>
                  <a:custGeom>
                    <a:avLst/>
                    <a:gdLst>
                      <a:gd name="connsiteX0" fmla="*/ 929 w 3510"/>
                      <a:gd name="connsiteY0" fmla="*/ 19 h 3084"/>
                      <a:gd name="connsiteX1" fmla="*/ 929 w 3510"/>
                      <a:gd name="connsiteY1" fmla="*/ 19 h 3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10" h="3084">
                        <a:moveTo>
                          <a:pt x="929" y="19"/>
                        </a:moveTo>
                        <a:cubicBezTo>
                          <a:pt x="-148" y="6498"/>
                          <a:pt x="5757" y="794"/>
                          <a:pt x="929" y="19"/>
                        </a:cubicBezTo>
                        <a:close/>
                      </a:path>
                    </a:pathLst>
                  </a:custGeom>
                  <a:grpFill/>
                  <a:ln w="83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50" name="Полилиния: фигура 49">
                    <a:extLst>
                      <a:ext uri="{FF2B5EF4-FFF2-40B4-BE49-F238E27FC236}">
                        <a16:creationId xmlns:a16="http://schemas.microsoft.com/office/drawing/2014/main" id="{99EBF4BD-A6CC-4361-A21F-366BADE2C2BA}"/>
                      </a:ext>
                    </a:extLst>
                  </p:cNvPr>
                  <p:cNvSpPr/>
                  <p:nvPr/>
                </p:nvSpPr>
                <p:spPr>
                  <a:xfrm>
                    <a:off x="9544397" y="2426656"/>
                    <a:ext cx="2652" cy="2047"/>
                  </a:xfrm>
                  <a:custGeom>
                    <a:avLst/>
                    <a:gdLst>
                      <a:gd name="connsiteX0" fmla="*/ 117 w 2652"/>
                      <a:gd name="connsiteY0" fmla="*/ 56 h 2047"/>
                      <a:gd name="connsiteX1" fmla="*/ 117 w 2652"/>
                      <a:gd name="connsiteY1" fmla="*/ 56 h 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652" h="2047">
                        <a:moveTo>
                          <a:pt x="117" y="56"/>
                        </a:moveTo>
                        <a:cubicBezTo>
                          <a:pt x="1024" y="4779"/>
                          <a:pt x="4335" y="-489"/>
                          <a:pt x="117" y="56"/>
                        </a:cubicBezTo>
                        <a:close/>
                      </a:path>
                    </a:pathLst>
                  </a:custGeom>
                  <a:grpFill/>
                  <a:ln w="83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51" name="Полилиния: фигура 50">
                    <a:extLst>
                      <a:ext uri="{FF2B5EF4-FFF2-40B4-BE49-F238E27FC236}">
                        <a16:creationId xmlns:a16="http://schemas.microsoft.com/office/drawing/2014/main" id="{FBC4288B-914B-4C7F-BAD8-8C4B844CF0B7}"/>
                      </a:ext>
                    </a:extLst>
                  </p:cNvPr>
                  <p:cNvSpPr/>
                  <p:nvPr/>
                </p:nvSpPr>
                <p:spPr>
                  <a:xfrm>
                    <a:off x="9555306" y="2486961"/>
                    <a:ext cx="7388" cy="6852"/>
                  </a:xfrm>
                  <a:custGeom>
                    <a:avLst/>
                    <a:gdLst>
                      <a:gd name="connsiteX0" fmla="*/ 1979 w 7388"/>
                      <a:gd name="connsiteY0" fmla="*/ 37 h 6852"/>
                      <a:gd name="connsiteX1" fmla="*/ 4775 w 7388"/>
                      <a:gd name="connsiteY1" fmla="*/ 3693 h 6852"/>
                      <a:gd name="connsiteX2" fmla="*/ 1979 w 7388"/>
                      <a:gd name="connsiteY2" fmla="*/ 37 h 6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388" h="6852">
                        <a:moveTo>
                          <a:pt x="1979" y="37"/>
                        </a:moveTo>
                        <a:cubicBezTo>
                          <a:pt x="161" y="3524"/>
                          <a:pt x="3768" y="11127"/>
                          <a:pt x="4775" y="3693"/>
                        </a:cubicBezTo>
                        <a:cubicBezTo>
                          <a:pt x="7271" y="1856"/>
                          <a:pt x="3717" y="275"/>
                          <a:pt x="1979" y="37"/>
                        </a:cubicBezTo>
                        <a:close/>
                      </a:path>
                    </a:pathLst>
                  </a:custGeom>
                  <a:grpFill/>
                  <a:ln w="83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52" name="Рисунок 13">
                  <a:extLst>
                    <a:ext uri="{FF2B5EF4-FFF2-40B4-BE49-F238E27FC236}">
                      <a16:creationId xmlns:a16="http://schemas.microsoft.com/office/drawing/2014/main" id="{5A27F91F-F012-4AFC-9974-5AB7C47B7AA2}"/>
                    </a:ext>
                  </a:extLst>
                </p:cNvPr>
                <p:cNvGrpSpPr/>
                <p:nvPr/>
              </p:nvGrpSpPr>
              <p:grpSpPr>
                <a:xfrm>
                  <a:off x="9497370" y="2355084"/>
                  <a:ext cx="373355" cy="155353"/>
                  <a:chOff x="9497370" y="2355084"/>
                  <a:chExt cx="373355" cy="155353"/>
                </a:xfrm>
                <a:grpFill/>
              </p:grpSpPr>
              <p:sp>
                <p:nvSpPr>
                  <p:cNvPr id="53" name="Полилиния: фигура 52">
                    <a:extLst>
                      <a:ext uri="{FF2B5EF4-FFF2-40B4-BE49-F238E27FC236}">
                        <a16:creationId xmlns:a16="http://schemas.microsoft.com/office/drawing/2014/main" id="{60821F4E-6014-4FF3-8135-36AC1CAE9FEB}"/>
                      </a:ext>
                    </a:extLst>
                  </p:cNvPr>
                  <p:cNvSpPr/>
                  <p:nvPr/>
                </p:nvSpPr>
                <p:spPr>
                  <a:xfrm>
                    <a:off x="9550237" y="2420036"/>
                    <a:ext cx="215878" cy="90401"/>
                  </a:xfrm>
                  <a:custGeom>
                    <a:avLst/>
                    <a:gdLst>
                      <a:gd name="connsiteX0" fmla="*/ 20685 w 215878"/>
                      <a:gd name="connsiteY0" fmla="*/ 14981 h 90401"/>
                      <a:gd name="connsiteX1" fmla="*/ 34291 w 215878"/>
                      <a:gd name="connsiteY1" fmla="*/ 41792 h 90401"/>
                      <a:gd name="connsiteX2" fmla="*/ 69414 w 215878"/>
                      <a:gd name="connsiteY2" fmla="*/ 84588 h 90401"/>
                      <a:gd name="connsiteX3" fmla="*/ 118186 w 215878"/>
                      <a:gd name="connsiteY3" fmla="*/ 86929 h 90401"/>
                      <a:gd name="connsiteX4" fmla="*/ 145470 w 215878"/>
                      <a:gd name="connsiteY4" fmla="*/ 84881 h 90401"/>
                      <a:gd name="connsiteX5" fmla="*/ 176051 w 215878"/>
                      <a:gd name="connsiteY5" fmla="*/ 85362 h 90401"/>
                      <a:gd name="connsiteX6" fmla="*/ 190814 w 215878"/>
                      <a:gd name="connsiteY6" fmla="*/ 78968 h 90401"/>
                      <a:gd name="connsiteX7" fmla="*/ 180765 w 215878"/>
                      <a:gd name="connsiteY7" fmla="*/ 54962 h 90401"/>
                      <a:gd name="connsiteX8" fmla="*/ 164905 w 215878"/>
                      <a:gd name="connsiteY8" fmla="*/ 28722 h 90401"/>
                      <a:gd name="connsiteX9" fmla="*/ 149501 w 215878"/>
                      <a:gd name="connsiteY9" fmla="*/ 9877 h 90401"/>
                      <a:gd name="connsiteX10" fmla="*/ 127806 w 215878"/>
                      <a:gd name="connsiteY10" fmla="*/ 8614 h 90401"/>
                      <a:gd name="connsiteX11" fmla="*/ 78573 w 215878"/>
                      <a:gd name="connsiteY11" fmla="*/ 4296 h 90401"/>
                      <a:gd name="connsiteX12" fmla="*/ 32072 w 215878"/>
                      <a:gd name="connsiteY12" fmla="*/ 5655 h 90401"/>
                      <a:gd name="connsiteX13" fmla="*/ 19543 w 215878"/>
                      <a:gd name="connsiteY13" fmla="*/ 15779 h 90401"/>
                      <a:gd name="connsiteX14" fmla="*/ 40972 w 215878"/>
                      <a:gd name="connsiteY14" fmla="*/ 4141 h 90401"/>
                      <a:gd name="connsiteX15" fmla="*/ 97794 w 215878"/>
                      <a:gd name="connsiteY15" fmla="*/ 5354 h 90401"/>
                      <a:gd name="connsiteX16" fmla="*/ 149299 w 215878"/>
                      <a:gd name="connsiteY16" fmla="*/ 9429 h 90401"/>
                      <a:gd name="connsiteX17" fmla="*/ 165935 w 215878"/>
                      <a:gd name="connsiteY17" fmla="*/ 28948 h 90401"/>
                      <a:gd name="connsiteX18" fmla="*/ 181790 w 215878"/>
                      <a:gd name="connsiteY18" fmla="*/ 55194 h 90401"/>
                      <a:gd name="connsiteX19" fmla="*/ 192231 w 215878"/>
                      <a:gd name="connsiteY19" fmla="*/ 79758 h 90401"/>
                      <a:gd name="connsiteX20" fmla="*/ 178505 w 215878"/>
                      <a:gd name="connsiteY20" fmla="*/ 86159 h 90401"/>
                      <a:gd name="connsiteX21" fmla="*/ 146144 w 215878"/>
                      <a:gd name="connsiteY21" fmla="*/ 85694 h 90401"/>
                      <a:gd name="connsiteX22" fmla="*/ 115913 w 215878"/>
                      <a:gd name="connsiteY22" fmla="*/ 88451 h 90401"/>
                      <a:gd name="connsiteX23" fmla="*/ 69551 w 215878"/>
                      <a:gd name="connsiteY23" fmla="*/ 85191 h 90401"/>
                      <a:gd name="connsiteX24" fmla="*/ 45662 w 215878"/>
                      <a:gd name="connsiteY24" fmla="*/ 56616 h 90401"/>
                      <a:gd name="connsiteX25" fmla="*/ 17779 w 215878"/>
                      <a:gd name="connsiteY25" fmla="*/ 20323 h 90401"/>
                      <a:gd name="connsiteX26" fmla="*/ 20692 w 215878"/>
                      <a:gd name="connsiteY26" fmla="*/ 14983 h 90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15878" h="90401">
                        <a:moveTo>
                          <a:pt x="20685" y="14981"/>
                        </a:moveTo>
                        <a:cubicBezTo>
                          <a:pt x="12962" y="19243"/>
                          <a:pt x="28241" y="32781"/>
                          <a:pt x="34291" y="41792"/>
                        </a:cubicBezTo>
                        <a:cubicBezTo>
                          <a:pt x="46200" y="56038"/>
                          <a:pt x="57422" y="70356"/>
                          <a:pt x="69414" y="84588"/>
                        </a:cubicBezTo>
                        <a:cubicBezTo>
                          <a:pt x="88973" y="90185"/>
                          <a:pt x="102989" y="87322"/>
                          <a:pt x="118186" y="86929"/>
                        </a:cubicBezTo>
                        <a:cubicBezTo>
                          <a:pt x="126528" y="85489"/>
                          <a:pt x="134815" y="83783"/>
                          <a:pt x="145470" y="84881"/>
                        </a:cubicBezTo>
                        <a:cubicBezTo>
                          <a:pt x="156007" y="85423"/>
                          <a:pt x="163837" y="82450"/>
                          <a:pt x="176051" y="85362"/>
                        </a:cubicBezTo>
                        <a:cubicBezTo>
                          <a:pt x="185273" y="86101"/>
                          <a:pt x="178905" y="75905"/>
                          <a:pt x="190814" y="78968"/>
                        </a:cubicBezTo>
                        <a:cubicBezTo>
                          <a:pt x="190227" y="73950"/>
                          <a:pt x="183751" y="62547"/>
                          <a:pt x="180765" y="54962"/>
                        </a:cubicBezTo>
                        <a:cubicBezTo>
                          <a:pt x="175582" y="46166"/>
                          <a:pt x="166315" y="36677"/>
                          <a:pt x="164905" y="28722"/>
                        </a:cubicBezTo>
                        <a:cubicBezTo>
                          <a:pt x="162013" y="22524"/>
                          <a:pt x="152751" y="14808"/>
                          <a:pt x="149501" y="9877"/>
                        </a:cubicBezTo>
                        <a:cubicBezTo>
                          <a:pt x="145561" y="10985"/>
                          <a:pt x="134383" y="8850"/>
                          <a:pt x="127806" y="8614"/>
                        </a:cubicBezTo>
                        <a:cubicBezTo>
                          <a:pt x="111168" y="6859"/>
                          <a:pt x="95279" y="6147"/>
                          <a:pt x="78573" y="4296"/>
                        </a:cubicBezTo>
                        <a:cubicBezTo>
                          <a:pt x="62378" y="3903"/>
                          <a:pt x="47041" y="4632"/>
                          <a:pt x="32072" y="5655"/>
                        </a:cubicBezTo>
                        <a:cubicBezTo>
                          <a:pt x="24888" y="6634"/>
                          <a:pt x="20689" y="10800"/>
                          <a:pt x="19543" y="15779"/>
                        </a:cubicBezTo>
                        <a:cubicBezTo>
                          <a:pt x="18192" y="6305"/>
                          <a:pt x="29962" y="4236"/>
                          <a:pt x="40972" y="4141"/>
                        </a:cubicBezTo>
                        <a:cubicBezTo>
                          <a:pt x="59017" y="3454"/>
                          <a:pt x="76729" y="2214"/>
                          <a:pt x="97794" y="5354"/>
                        </a:cubicBezTo>
                        <a:cubicBezTo>
                          <a:pt x="114511" y="6100"/>
                          <a:pt x="132624" y="8726"/>
                          <a:pt x="149299" y="9429"/>
                        </a:cubicBezTo>
                        <a:cubicBezTo>
                          <a:pt x="156068" y="14779"/>
                          <a:pt x="161731" y="22930"/>
                          <a:pt x="165935" y="28948"/>
                        </a:cubicBezTo>
                        <a:cubicBezTo>
                          <a:pt x="167535" y="36941"/>
                          <a:pt x="176548" y="46382"/>
                          <a:pt x="181790" y="55194"/>
                        </a:cubicBezTo>
                        <a:cubicBezTo>
                          <a:pt x="185145" y="63248"/>
                          <a:pt x="190273" y="72675"/>
                          <a:pt x="192231" y="79758"/>
                        </a:cubicBezTo>
                        <a:cubicBezTo>
                          <a:pt x="180949" y="77015"/>
                          <a:pt x="185273" y="85097"/>
                          <a:pt x="178505" y="86159"/>
                        </a:cubicBezTo>
                        <a:cubicBezTo>
                          <a:pt x="166091" y="83820"/>
                          <a:pt x="156986" y="85824"/>
                          <a:pt x="146144" y="85694"/>
                        </a:cubicBezTo>
                        <a:cubicBezTo>
                          <a:pt x="134085" y="84381"/>
                          <a:pt x="125295" y="86806"/>
                          <a:pt x="115913" y="88451"/>
                        </a:cubicBezTo>
                        <a:cubicBezTo>
                          <a:pt x="101553" y="88664"/>
                          <a:pt x="87745" y="90464"/>
                          <a:pt x="69551" y="85191"/>
                        </a:cubicBezTo>
                        <a:cubicBezTo>
                          <a:pt x="60169" y="75917"/>
                          <a:pt x="54083" y="66116"/>
                          <a:pt x="45662" y="56616"/>
                        </a:cubicBezTo>
                        <a:cubicBezTo>
                          <a:pt x="36050" y="44537"/>
                          <a:pt x="24634" y="32151"/>
                          <a:pt x="17779" y="20323"/>
                        </a:cubicBezTo>
                        <a:cubicBezTo>
                          <a:pt x="16678" y="18075"/>
                          <a:pt x="17402" y="13208"/>
                          <a:pt x="20692" y="14983"/>
                        </a:cubicBezTo>
                        <a:close/>
                      </a:path>
                    </a:pathLst>
                  </a:custGeom>
                  <a:grpFill/>
                  <a:ln w="289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54" name="Полилиния: фигура 53">
                    <a:extLst>
                      <a:ext uri="{FF2B5EF4-FFF2-40B4-BE49-F238E27FC236}">
                        <a16:creationId xmlns:a16="http://schemas.microsoft.com/office/drawing/2014/main" id="{08868905-B387-44EA-B3FA-8188E1D633DE}"/>
                      </a:ext>
                    </a:extLst>
                  </p:cNvPr>
                  <p:cNvSpPr/>
                  <p:nvPr/>
                </p:nvSpPr>
                <p:spPr>
                  <a:xfrm>
                    <a:off x="9517891" y="2355318"/>
                    <a:ext cx="282676" cy="80335"/>
                  </a:xfrm>
                  <a:custGeom>
                    <a:avLst/>
                    <a:gdLst>
                      <a:gd name="connsiteX0" fmla="*/ 56390 w 282676"/>
                      <a:gd name="connsiteY0" fmla="*/ 73689 h 80335"/>
                      <a:gd name="connsiteX1" fmla="*/ 64277 w 282676"/>
                      <a:gd name="connsiteY1" fmla="*/ 57524 h 80335"/>
                      <a:gd name="connsiteX2" fmla="*/ 84947 w 282676"/>
                      <a:gd name="connsiteY2" fmla="*/ 39377 h 80335"/>
                      <a:gd name="connsiteX3" fmla="*/ 92625 w 282676"/>
                      <a:gd name="connsiteY3" fmla="*/ 15144 h 80335"/>
                      <a:gd name="connsiteX4" fmla="*/ 104395 w 282676"/>
                      <a:gd name="connsiteY4" fmla="*/ 4700 h 80335"/>
                      <a:gd name="connsiteX5" fmla="*/ 180274 w 282676"/>
                      <a:gd name="connsiteY5" fmla="*/ 2144 h 80335"/>
                      <a:gd name="connsiteX6" fmla="*/ 225758 w 282676"/>
                      <a:gd name="connsiteY6" fmla="*/ 6040 h 80335"/>
                      <a:gd name="connsiteX7" fmla="*/ 223541 w 282676"/>
                      <a:gd name="connsiteY7" fmla="*/ 25497 h 80335"/>
                      <a:gd name="connsiteX8" fmla="*/ 206964 w 282676"/>
                      <a:gd name="connsiteY8" fmla="*/ 45232 h 80335"/>
                      <a:gd name="connsiteX9" fmla="*/ 190256 w 282676"/>
                      <a:gd name="connsiteY9" fmla="*/ 72544 h 80335"/>
                      <a:gd name="connsiteX10" fmla="*/ 187270 w 282676"/>
                      <a:gd name="connsiteY10" fmla="*/ 73345 h 80335"/>
                      <a:gd name="connsiteX11" fmla="*/ 203876 w 282676"/>
                      <a:gd name="connsiteY11" fmla="*/ 47325 h 80335"/>
                      <a:gd name="connsiteX12" fmla="*/ 221335 w 282676"/>
                      <a:gd name="connsiteY12" fmla="*/ 26653 h 80335"/>
                      <a:gd name="connsiteX13" fmla="*/ 225576 w 282676"/>
                      <a:gd name="connsiteY13" fmla="*/ 6606 h 80335"/>
                      <a:gd name="connsiteX14" fmla="*/ 178111 w 282676"/>
                      <a:gd name="connsiteY14" fmla="*/ 3048 h 80335"/>
                      <a:gd name="connsiteX15" fmla="*/ 105364 w 282676"/>
                      <a:gd name="connsiteY15" fmla="*/ 5490 h 80335"/>
                      <a:gd name="connsiteX16" fmla="*/ 86935 w 282676"/>
                      <a:gd name="connsiteY16" fmla="*/ 30448 h 80335"/>
                      <a:gd name="connsiteX17" fmla="*/ 75139 w 282676"/>
                      <a:gd name="connsiteY17" fmla="*/ 53967 h 80335"/>
                      <a:gd name="connsiteX18" fmla="*/ 58726 w 282676"/>
                      <a:gd name="connsiteY18" fmla="*/ 66729 h 80335"/>
                      <a:gd name="connsiteX19" fmla="*/ 56390 w 282676"/>
                      <a:gd name="connsiteY19" fmla="*/ 73689 h 8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82676" h="80335">
                        <a:moveTo>
                          <a:pt x="56390" y="73689"/>
                        </a:moveTo>
                        <a:cubicBezTo>
                          <a:pt x="55711" y="66529"/>
                          <a:pt x="59978" y="61760"/>
                          <a:pt x="64277" y="57524"/>
                        </a:cubicBezTo>
                        <a:cubicBezTo>
                          <a:pt x="73259" y="53105"/>
                          <a:pt x="86075" y="50721"/>
                          <a:pt x="84947" y="39377"/>
                        </a:cubicBezTo>
                        <a:cubicBezTo>
                          <a:pt x="86338" y="30662"/>
                          <a:pt x="84495" y="19899"/>
                          <a:pt x="92625" y="15144"/>
                        </a:cubicBezTo>
                        <a:cubicBezTo>
                          <a:pt x="96472" y="11603"/>
                          <a:pt x="101218" y="8709"/>
                          <a:pt x="104395" y="4700"/>
                        </a:cubicBezTo>
                        <a:cubicBezTo>
                          <a:pt x="130265" y="4521"/>
                          <a:pt x="155099" y="3137"/>
                          <a:pt x="180274" y="2144"/>
                        </a:cubicBezTo>
                        <a:cubicBezTo>
                          <a:pt x="195434" y="3493"/>
                          <a:pt x="208725" y="1850"/>
                          <a:pt x="225758" y="6040"/>
                        </a:cubicBezTo>
                        <a:cubicBezTo>
                          <a:pt x="227161" y="13240"/>
                          <a:pt x="225816" y="19905"/>
                          <a:pt x="223541" y="25497"/>
                        </a:cubicBezTo>
                        <a:cubicBezTo>
                          <a:pt x="218761" y="32574"/>
                          <a:pt x="211202" y="37778"/>
                          <a:pt x="206964" y="45232"/>
                        </a:cubicBezTo>
                        <a:cubicBezTo>
                          <a:pt x="200666" y="53870"/>
                          <a:pt x="200749" y="66639"/>
                          <a:pt x="190256" y="72544"/>
                        </a:cubicBezTo>
                        <a:cubicBezTo>
                          <a:pt x="188951" y="75222"/>
                          <a:pt x="181579" y="76832"/>
                          <a:pt x="187270" y="73345"/>
                        </a:cubicBezTo>
                        <a:cubicBezTo>
                          <a:pt x="197436" y="67729"/>
                          <a:pt x="199882" y="56952"/>
                          <a:pt x="203876" y="47325"/>
                        </a:cubicBezTo>
                        <a:cubicBezTo>
                          <a:pt x="208665" y="39735"/>
                          <a:pt x="215065" y="33242"/>
                          <a:pt x="221335" y="26653"/>
                        </a:cubicBezTo>
                        <a:cubicBezTo>
                          <a:pt x="225347" y="21511"/>
                          <a:pt x="224617" y="13021"/>
                          <a:pt x="225576" y="6606"/>
                        </a:cubicBezTo>
                        <a:cubicBezTo>
                          <a:pt x="208038" y="2885"/>
                          <a:pt x="193694" y="3970"/>
                          <a:pt x="178111" y="3048"/>
                        </a:cubicBezTo>
                        <a:cubicBezTo>
                          <a:pt x="154121" y="4161"/>
                          <a:pt x="130184" y="5364"/>
                          <a:pt x="105364" y="5490"/>
                        </a:cubicBezTo>
                        <a:cubicBezTo>
                          <a:pt x="99093" y="13409"/>
                          <a:pt x="85620" y="17617"/>
                          <a:pt x="86935" y="30448"/>
                        </a:cubicBezTo>
                        <a:cubicBezTo>
                          <a:pt x="86477" y="40222"/>
                          <a:pt x="86572" y="51134"/>
                          <a:pt x="75139" y="53967"/>
                        </a:cubicBezTo>
                        <a:cubicBezTo>
                          <a:pt x="66990" y="56170"/>
                          <a:pt x="61421" y="60481"/>
                          <a:pt x="58726" y="66729"/>
                        </a:cubicBezTo>
                        <a:cubicBezTo>
                          <a:pt x="56386" y="67914"/>
                          <a:pt x="58535" y="73252"/>
                          <a:pt x="56390" y="73689"/>
                        </a:cubicBezTo>
                        <a:close/>
                      </a:path>
                    </a:pathLst>
                  </a:custGeom>
                  <a:grpFill/>
                  <a:ln w="289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55" name="Полилиния: фигура 54">
                    <a:extLst>
                      <a:ext uri="{FF2B5EF4-FFF2-40B4-BE49-F238E27FC236}">
                        <a16:creationId xmlns:a16="http://schemas.microsoft.com/office/drawing/2014/main" id="{C955B87F-B55A-4A6B-9AA3-8C101D899DEF}"/>
                      </a:ext>
                    </a:extLst>
                  </p:cNvPr>
                  <p:cNvSpPr/>
                  <p:nvPr/>
                </p:nvSpPr>
                <p:spPr>
                  <a:xfrm>
                    <a:off x="9647486" y="2381811"/>
                    <a:ext cx="218193" cy="117695"/>
                  </a:xfrm>
                  <a:custGeom>
                    <a:avLst/>
                    <a:gdLst>
                      <a:gd name="connsiteX0" fmla="*/ 97862 w 218193"/>
                      <a:gd name="connsiteY0" fmla="*/ 117248 h 117695"/>
                      <a:gd name="connsiteX1" fmla="*/ 105458 w 218193"/>
                      <a:gd name="connsiteY1" fmla="*/ 77221 h 117695"/>
                      <a:gd name="connsiteX2" fmla="*/ 119170 w 218193"/>
                      <a:gd name="connsiteY2" fmla="*/ 42469 h 117695"/>
                      <a:gd name="connsiteX3" fmla="*/ 119941 w 218193"/>
                      <a:gd name="connsiteY3" fmla="*/ 0 h 117695"/>
                      <a:gd name="connsiteX4" fmla="*/ 120525 w 218193"/>
                      <a:gd name="connsiteY4" fmla="*/ 14869 h 117695"/>
                      <a:gd name="connsiteX5" fmla="*/ 118172 w 218193"/>
                      <a:gd name="connsiteY5" fmla="*/ 45269 h 117695"/>
                      <a:gd name="connsiteX6" fmla="*/ 105363 w 218193"/>
                      <a:gd name="connsiteY6" fmla="*/ 81037 h 117695"/>
                      <a:gd name="connsiteX7" fmla="*/ 98938 w 218193"/>
                      <a:gd name="connsiteY7" fmla="*/ 117668 h 117695"/>
                      <a:gd name="connsiteX8" fmla="*/ 97866 w 218193"/>
                      <a:gd name="connsiteY8" fmla="*/ 117250 h 117695"/>
                      <a:gd name="connsiteX9" fmla="*/ 97866 w 218193"/>
                      <a:gd name="connsiteY9" fmla="*/ 117250 h 117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8193" h="117695">
                        <a:moveTo>
                          <a:pt x="97862" y="117248"/>
                        </a:moveTo>
                        <a:cubicBezTo>
                          <a:pt x="94113" y="100807"/>
                          <a:pt x="102200" y="90149"/>
                          <a:pt x="105458" y="77221"/>
                        </a:cubicBezTo>
                        <a:cubicBezTo>
                          <a:pt x="110796" y="66079"/>
                          <a:pt x="108413" y="50324"/>
                          <a:pt x="119170" y="42469"/>
                        </a:cubicBezTo>
                        <a:cubicBezTo>
                          <a:pt x="129789" y="33594"/>
                          <a:pt x="113515" y="11101"/>
                          <a:pt x="119941" y="0"/>
                        </a:cubicBezTo>
                        <a:cubicBezTo>
                          <a:pt x="121232" y="3608"/>
                          <a:pt x="117891" y="9319"/>
                          <a:pt x="120525" y="14869"/>
                        </a:cubicBezTo>
                        <a:cubicBezTo>
                          <a:pt x="123313" y="26566"/>
                          <a:pt x="127377" y="39803"/>
                          <a:pt x="118172" y="45269"/>
                        </a:cubicBezTo>
                        <a:cubicBezTo>
                          <a:pt x="108936" y="54257"/>
                          <a:pt x="111570" y="70208"/>
                          <a:pt x="105363" y="81037"/>
                        </a:cubicBezTo>
                        <a:cubicBezTo>
                          <a:pt x="102484" y="92842"/>
                          <a:pt x="95283" y="102601"/>
                          <a:pt x="98938" y="117668"/>
                        </a:cubicBezTo>
                        <a:lnTo>
                          <a:pt x="97866" y="117250"/>
                        </a:lnTo>
                        <a:lnTo>
                          <a:pt x="97866" y="117250"/>
                        </a:lnTo>
                        <a:close/>
                      </a:path>
                    </a:pathLst>
                  </a:custGeom>
                  <a:grpFill/>
                  <a:ln w="289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56" name="Полилиния: фигура 55">
                    <a:extLst>
                      <a:ext uri="{FF2B5EF4-FFF2-40B4-BE49-F238E27FC236}">
                        <a16:creationId xmlns:a16="http://schemas.microsoft.com/office/drawing/2014/main" id="{DF032F7F-2435-4752-96DD-5103B5D4D615}"/>
                      </a:ext>
                    </a:extLst>
                  </p:cNvPr>
                  <p:cNvSpPr/>
                  <p:nvPr/>
                </p:nvSpPr>
                <p:spPr>
                  <a:xfrm>
                    <a:off x="9747634" y="2363162"/>
                    <a:ext cx="20388" cy="21666"/>
                  </a:xfrm>
                  <a:custGeom>
                    <a:avLst/>
                    <a:gdLst>
                      <a:gd name="connsiteX0" fmla="*/ 357 w 20388"/>
                      <a:gd name="connsiteY0" fmla="*/ 49 h 21666"/>
                      <a:gd name="connsiteX1" fmla="*/ 20055 w 20388"/>
                      <a:gd name="connsiteY1" fmla="*/ 21616 h 21666"/>
                      <a:gd name="connsiteX2" fmla="*/ 357 w 20388"/>
                      <a:gd name="connsiteY2" fmla="*/ 49 h 21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388" h="21666">
                        <a:moveTo>
                          <a:pt x="357" y="49"/>
                        </a:moveTo>
                        <a:cubicBezTo>
                          <a:pt x="6599" y="7000"/>
                          <a:pt x="15735" y="15405"/>
                          <a:pt x="20055" y="21616"/>
                        </a:cubicBezTo>
                        <a:cubicBezTo>
                          <a:pt x="13582" y="14709"/>
                          <a:pt x="4310" y="5812"/>
                          <a:pt x="357" y="49"/>
                        </a:cubicBezTo>
                        <a:close/>
                      </a:path>
                    </a:pathLst>
                  </a:custGeom>
                  <a:grpFill/>
                  <a:ln w="289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57" name="Полилиния: фигура 56">
                    <a:extLst>
                      <a:ext uri="{FF2B5EF4-FFF2-40B4-BE49-F238E27FC236}">
                        <a16:creationId xmlns:a16="http://schemas.microsoft.com/office/drawing/2014/main" id="{2DA21D0E-8F65-49E2-97EB-A381BCB52A27}"/>
                      </a:ext>
                    </a:extLst>
                  </p:cNvPr>
                  <p:cNvSpPr/>
                  <p:nvPr/>
                </p:nvSpPr>
                <p:spPr>
                  <a:xfrm>
                    <a:off x="9531204" y="2357646"/>
                    <a:ext cx="263340" cy="75852"/>
                  </a:xfrm>
                  <a:custGeom>
                    <a:avLst/>
                    <a:gdLst>
                      <a:gd name="connsiteX0" fmla="*/ 93089 w 263340"/>
                      <a:gd name="connsiteY0" fmla="*/ 4596 h 75852"/>
                      <a:gd name="connsiteX1" fmla="*/ 75037 w 263340"/>
                      <a:gd name="connsiteY1" fmla="*/ 29237 h 75852"/>
                      <a:gd name="connsiteX2" fmla="*/ 60349 w 263340"/>
                      <a:gd name="connsiteY2" fmla="*/ 53656 h 75852"/>
                      <a:gd name="connsiteX3" fmla="*/ 49488 w 263340"/>
                      <a:gd name="connsiteY3" fmla="*/ 65096 h 75852"/>
                      <a:gd name="connsiteX4" fmla="*/ 114379 w 263340"/>
                      <a:gd name="connsiteY4" fmla="*/ 66339 h 75852"/>
                      <a:gd name="connsiteX5" fmla="*/ 170515 w 263340"/>
                      <a:gd name="connsiteY5" fmla="*/ 71331 h 75852"/>
                      <a:gd name="connsiteX6" fmla="*/ 198103 w 263340"/>
                      <a:gd name="connsiteY6" fmla="*/ 32973 h 75852"/>
                      <a:gd name="connsiteX7" fmla="*/ 209691 w 263340"/>
                      <a:gd name="connsiteY7" fmla="*/ 5958 h 75852"/>
                      <a:gd name="connsiteX8" fmla="*/ 179599 w 263340"/>
                      <a:gd name="connsiteY8" fmla="*/ 2192 h 75852"/>
                      <a:gd name="connsiteX9" fmla="*/ 93091 w 263340"/>
                      <a:gd name="connsiteY9" fmla="*/ 4599 h 7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340" h="75852">
                        <a:moveTo>
                          <a:pt x="93089" y="4596"/>
                        </a:moveTo>
                        <a:cubicBezTo>
                          <a:pt x="86309" y="12283"/>
                          <a:pt x="74000" y="16740"/>
                          <a:pt x="75037" y="29237"/>
                        </a:cubicBezTo>
                        <a:cubicBezTo>
                          <a:pt x="74487" y="39865"/>
                          <a:pt x="72441" y="50500"/>
                          <a:pt x="60349" y="53656"/>
                        </a:cubicBezTo>
                        <a:cubicBezTo>
                          <a:pt x="55987" y="56061"/>
                          <a:pt x="45138" y="60764"/>
                          <a:pt x="49488" y="65096"/>
                        </a:cubicBezTo>
                        <a:cubicBezTo>
                          <a:pt x="70838" y="65239"/>
                          <a:pt x="91281" y="64072"/>
                          <a:pt x="114379" y="66339"/>
                        </a:cubicBezTo>
                        <a:cubicBezTo>
                          <a:pt x="133057" y="67958"/>
                          <a:pt x="151979" y="69907"/>
                          <a:pt x="170515" y="71331"/>
                        </a:cubicBezTo>
                        <a:cubicBezTo>
                          <a:pt x="186818" y="63362"/>
                          <a:pt x="185498" y="43546"/>
                          <a:pt x="198103" y="32973"/>
                        </a:cubicBezTo>
                        <a:cubicBezTo>
                          <a:pt x="204664" y="25746"/>
                          <a:pt x="212542" y="18399"/>
                          <a:pt x="209691" y="5958"/>
                        </a:cubicBezTo>
                        <a:cubicBezTo>
                          <a:pt x="199235" y="680"/>
                          <a:pt x="189284" y="3672"/>
                          <a:pt x="179599" y="2192"/>
                        </a:cubicBezTo>
                        <a:cubicBezTo>
                          <a:pt x="149509" y="1501"/>
                          <a:pt x="121791" y="3651"/>
                          <a:pt x="93091" y="4599"/>
                        </a:cubicBezTo>
                        <a:close/>
                      </a:path>
                    </a:pathLst>
                  </a:custGeom>
                  <a:grpFill/>
                  <a:ln w="103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58" name="Полилиния: фигура 57">
                    <a:extLst>
                      <a:ext uri="{FF2B5EF4-FFF2-40B4-BE49-F238E27FC236}">
                        <a16:creationId xmlns:a16="http://schemas.microsoft.com/office/drawing/2014/main" id="{66D1A43C-6656-4DFE-8751-EE38F9B4450F}"/>
                      </a:ext>
                    </a:extLst>
                  </p:cNvPr>
                  <p:cNvSpPr/>
                  <p:nvPr/>
                </p:nvSpPr>
                <p:spPr>
                  <a:xfrm>
                    <a:off x="9553511" y="2422327"/>
                    <a:ext cx="208696" cy="85751"/>
                  </a:xfrm>
                  <a:custGeom>
                    <a:avLst/>
                    <a:gdLst>
                      <a:gd name="connsiteX0" fmla="*/ 37629 w 208696"/>
                      <a:gd name="connsiteY0" fmla="*/ 4246 h 85751"/>
                      <a:gd name="connsiteX1" fmla="*/ 17763 w 208696"/>
                      <a:gd name="connsiteY1" fmla="*/ 14446 h 85751"/>
                      <a:gd name="connsiteX2" fmla="*/ 40113 w 208696"/>
                      <a:gd name="connsiteY2" fmla="*/ 49275 h 85751"/>
                      <a:gd name="connsiteX3" fmla="*/ 76437 w 208696"/>
                      <a:gd name="connsiteY3" fmla="*/ 83730 h 85751"/>
                      <a:gd name="connsiteX4" fmla="*/ 121950 w 208696"/>
                      <a:gd name="connsiteY4" fmla="*/ 82812 h 85751"/>
                      <a:gd name="connsiteX5" fmla="*/ 175925 w 208696"/>
                      <a:gd name="connsiteY5" fmla="*/ 81454 h 85751"/>
                      <a:gd name="connsiteX6" fmla="*/ 182880 w 208696"/>
                      <a:gd name="connsiteY6" fmla="*/ 66790 h 85751"/>
                      <a:gd name="connsiteX7" fmla="*/ 162658 w 208696"/>
                      <a:gd name="connsiteY7" fmla="*/ 31426 h 85751"/>
                      <a:gd name="connsiteX8" fmla="*/ 138639 w 208696"/>
                      <a:gd name="connsiteY8" fmla="*/ 8071 h 85751"/>
                      <a:gd name="connsiteX9" fmla="*/ 54015 w 208696"/>
                      <a:gd name="connsiteY9" fmla="*/ 3529 h 85751"/>
                      <a:gd name="connsiteX10" fmla="*/ 37626 w 208696"/>
                      <a:gd name="connsiteY10" fmla="*/ 4246 h 85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08696" h="85751">
                        <a:moveTo>
                          <a:pt x="37629" y="4246"/>
                        </a:moveTo>
                        <a:cubicBezTo>
                          <a:pt x="26975" y="3943"/>
                          <a:pt x="18652" y="6859"/>
                          <a:pt x="17763" y="14446"/>
                        </a:cubicBezTo>
                        <a:cubicBezTo>
                          <a:pt x="14781" y="22720"/>
                          <a:pt x="32582" y="37962"/>
                          <a:pt x="40113" y="49275"/>
                        </a:cubicBezTo>
                        <a:cubicBezTo>
                          <a:pt x="51720" y="60246"/>
                          <a:pt x="58451" y="81091"/>
                          <a:pt x="76437" y="83730"/>
                        </a:cubicBezTo>
                        <a:cubicBezTo>
                          <a:pt x="93500" y="85809"/>
                          <a:pt x="106746" y="83070"/>
                          <a:pt x="121950" y="82812"/>
                        </a:cubicBezTo>
                        <a:cubicBezTo>
                          <a:pt x="139517" y="81869"/>
                          <a:pt x="157266" y="81112"/>
                          <a:pt x="175925" y="81454"/>
                        </a:cubicBezTo>
                        <a:cubicBezTo>
                          <a:pt x="175313" y="73897"/>
                          <a:pt x="191809" y="78274"/>
                          <a:pt x="182880" y="66790"/>
                        </a:cubicBezTo>
                        <a:cubicBezTo>
                          <a:pt x="178889" y="55559"/>
                          <a:pt x="169422" y="43203"/>
                          <a:pt x="162658" y="31426"/>
                        </a:cubicBezTo>
                        <a:cubicBezTo>
                          <a:pt x="158694" y="24125"/>
                          <a:pt x="151242" y="8630"/>
                          <a:pt x="138639" y="8071"/>
                        </a:cubicBezTo>
                        <a:cubicBezTo>
                          <a:pt x="110742" y="6933"/>
                          <a:pt x="79463" y="1555"/>
                          <a:pt x="54015" y="3529"/>
                        </a:cubicBezTo>
                        <a:cubicBezTo>
                          <a:pt x="48522" y="3733"/>
                          <a:pt x="43076" y="3989"/>
                          <a:pt x="37626" y="4246"/>
                        </a:cubicBezTo>
                        <a:close/>
                      </a:path>
                    </a:pathLst>
                  </a:custGeom>
                  <a:grpFill/>
                  <a:ln w="103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59" name="Полилиния: фигура 58">
                    <a:extLst>
                      <a:ext uri="{FF2B5EF4-FFF2-40B4-BE49-F238E27FC236}">
                        <a16:creationId xmlns:a16="http://schemas.microsoft.com/office/drawing/2014/main" id="{A8B81DE1-7814-4BBD-99F5-23FA2D565414}"/>
                      </a:ext>
                    </a:extLst>
                  </p:cNvPr>
                  <p:cNvSpPr/>
                  <p:nvPr/>
                </p:nvSpPr>
                <p:spPr>
                  <a:xfrm>
                    <a:off x="9635413" y="2364556"/>
                    <a:ext cx="218792" cy="125987"/>
                  </a:xfrm>
                  <a:custGeom>
                    <a:avLst/>
                    <a:gdLst>
                      <a:gd name="connsiteX0" fmla="*/ 110558 w 218792"/>
                      <a:gd name="connsiteY0" fmla="*/ 102 h 125987"/>
                      <a:gd name="connsiteX1" fmla="*/ 96250 w 218792"/>
                      <a:gd name="connsiteY1" fmla="*/ 29586 h 125987"/>
                      <a:gd name="connsiteX2" fmla="*/ 76970 w 218792"/>
                      <a:gd name="connsiteY2" fmla="*/ 61670 h 125987"/>
                      <a:gd name="connsiteX3" fmla="*/ 77688 w 218792"/>
                      <a:gd name="connsiteY3" fmla="*/ 78909 h 125987"/>
                      <a:gd name="connsiteX4" fmla="*/ 98072 w 218792"/>
                      <a:gd name="connsiteY4" fmla="*/ 112214 h 125987"/>
                      <a:gd name="connsiteX5" fmla="*/ 107618 w 218792"/>
                      <a:gd name="connsiteY5" fmla="*/ 123258 h 125987"/>
                      <a:gd name="connsiteX6" fmla="*/ 122198 w 218792"/>
                      <a:gd name="connsiteY6" fmla="*/ 69984 h 125987"/>
                      <a:gd name="connsiteX7" fmla="*/ 132197 w 218792"/>
                      <a:gd name="connsiteY7" fmla="*/ 42066 h 125987"/>
                      <a:gd name="connsiteX8" fmla="*/ 123977 w 218792"/>
                      <a:gd name="connsiteY8" fmla="*/ 12515 h 125987"/>
                      <a:gd name="connsiteX9" fmla="*/ 110560 w 218792"/>
                      <a:gd name="connsiteY9" fmla="*/ 102 h 125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8792" h="125987">
                        <a:moveTo>
                          <a:pt x="110558" y="102"/>
                        </a:moveTo>
                        <a:cubicBezTo>
                          <a:pt x="110078" y="12364"/>
                          <a:pt x="105532" y="22654"/>
                          <a:pt x="96250" y="29586"/>
                        </a:cubicBezTo>
                        <a:cubicBezTo>
                          <a:pt x="87189" y="38612"/>
                          <a:pt x="86030" y="52691"/>
                          <a:pt x="76970" y="61670"/>
                        </a:cubicBezTo>
                        <a:cubicBezTo>
                          <a:pt x="70617" y="64671"/>
                          <a:pt x="66815" y="68903"/>
                          <a:pt x="77688" y="78909"/>
                        </a:cubicBezTo>
                        <a:cubicBezTo>
                          <a:pt x="84793" y="90063"/>
                          <a:pt x="90446" y="100914"/>
                          <a:pt x="98072" y="112214"/>
                        </a:cubicBezTo>
                        <a:cubicBezTo>
                          <a:pt x="100735" y="116390"/>
                          <a:pt x="106256" y="132227"/>
                          <a:pt x="107618" y="123258"/>
                        </a:cubicBezTo>
                        <a:cubicBezTo>
                          <a:pt x="110912" y="104643"/>
                          <a:pt x="119280" y="88803"/>
                          <a:pt x="122198" y="69984"/>
                        </a:cubicBezTo>
                        <a:cubicBezTo>
                          <a:pt x="125886" y="60896"/>
                          <a:pt x="137225" y="55797"/>
                          <a:pt x="132197" y="42066"/>
                        </a:cubicBezTo>
                        <a:cubicBezTo>
                          <a:pt x="128822" y="32078"/>
                          <a:pt x="132769" y="23916"/>
                          <a:pt x="123977" y="12515"/>
                        </a:cubicBezTo>
                        <a:cubicBezTo>
                          <a:pt x="120500" y="8884"/>
                          <a:pt x="114422" y="1739"/>
                          <a:pt x="110560" y="102"/>
                        </a:cubicBezTo>
                        <a:close/>
                      </a:path>
                    </a:pathLst>
                  </a:custGeom>
                  <a:grpFill/>
                  <a:ln w="103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60" name="Полилиния: фигура 59">
                    <a:extLst>
                      <a:ext uri="{FF2B5EF4-FFF2-40B4-BE49-F238E27FC236}">
                        <a16:creationId xmlns:a16="http://schemas.microsoft.com/office/drawing/2014/main" id="{4B88387B-6BC4-4728-A356-7B1BD625ADF5}"/>
                      </a:ext>
                    </a:extLst>
                  </p:cNvPr>
                  <p:cNvSpPr/>
                  <p:nvPr/>
                </p:nvSpPr>
                <p:spPr>
                  <a:xfrm>
                    <a:off x="9575344" y="2421915"/>
                    <a:ext cx="7712" cy="2788"/>
                  </a:xfrm>
                  <a:custGeom>
                    <a:avLst/>
                    <a:gdLst>
                      <a:gd name="connsiteX0" fmla="*/ 2299 w 7712"/>
                      <a:gd name="connsiteY0" fmla="*/ 129 h 2788"/>
                      <a:gd name="connsiteX1" fmla="*/ 2299 w 7712"/>
                      <a:gd name="connsiteY1" fmla="*/ 129 h 2788"/>
                      <a:gd name="connsiteX2" fmla="*/ 2299 w 7712"/>
                      <a:gd name="connsiteY2" fmla="*/ 129 h 2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712" h="2788">
                        <a:moveTo>
                          <a:pt x="2299" y="129"/>
                        </a:moveTo>
                        <a:cubicBezTo>
                          <a:pt x="-1799" y="5607"/>
                          <a:pt x="13656" y="895"/>
                          <a:pt x="2299" y="129"/>
                        </a:cubicBezTo>
                        <a:lnTo>
                          <a:pt x="2299" y="129"/>
                        </a:lnTo>
                        <a:close/>
                      </a:path>
                    </a:pathLst>
                  </a:custGeom>
                  <a:grpFill/>
                  <a:ln w="9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61" name="Полилиния: фигура 60">
                    <a:extLst>
                      <a:ext uri="{FF2B5EF4-FFF2-40B4-BE49-F238E27FC236}">
                        <a16:creationId xmlns:a16="http://schemas.microsoft.com/office/drawing/2014/main" id="{23F7B76C-8775-4140-B95C-F9836178B1AB}"/>
                      </a:ext>
                    </a:extLst>
                  </p:cNvPr>
                  <p:cNvSpPr/>
                  <p:nvPr/>
                </p:nvSpPr>
                <p:spPr>
                  <a:xfrm>
                    <a:off x="9738836" y="2361575"/>
                    <a:ext cx="4666" cy="2682"/>
                  </a:xfrm>
                  <a:custGeom>
                    <a:avLst/>
                    <a:gdLst>
                      <a:gd name="connsiteX0" fmla="*/ 335 w 4666"/>
                      <a:gd name="connsiteY0" fmla="*/ 87 h 2682"/>
                      <a:gd name="connsiteX1" fmla="*/ 335 w 4666"/>
                      <a:gd name="connsiteY1" fmla="*/ 87 h 2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66" h="2682">
                        <a:moveTo>
                          <a:pt x="335" y="87"/>
                        </a:moveTo>
                        <a:cubicBezTo>
                          <a:pt x="3504" y="6043"/>
                          <a:pt x="5758" y="-275"/>
                          <a:pt x="335" y="87"/>
                        </a:cubicBezTo>
                        <a:close/>
                      </a:path>
                    </a:pathLst>
                  </a:custGeom>
                  <a:grpFill/>
                  <a:ln w="9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62" name="Полилиния: фигура 61">
                    <a:extLst>
                      <a:ext uri="{FF2B5EF4-FFF2-40B4-BE49-F238E27FC236}">
                        <a16:creationId xmlns:a16="http://schemas.microsoft.com/office/drawing/2014/main" id="{42E8FAC9-A0FA-4761-998A-060F17D48D28}"/>
                      </a:ext>
                    </a:extLst>
                  </p:cNvPr>
                  <p:cNvSpPr/>
                  <p:nvPr/>
                </p:nvSpPr>
                <p:spPr>
                  <a:xfrm>
                    <a:off x="9744341" y="2362831"/>
                    <a:ext cx="3927" cy="2048"/>
                  </a:xfrm>
                  <a:custGeom>
                    <a:avLst/>
                    <a:gdLst>
                      <a:gd name="connsiteX0" fmla="*/ 667 w 3927"/>
                      <a:gd name="connsiteY0" fmla="*/ 63 h 2048"/>
                      <a:gd name="connsiteX1" fmla="*/ 667 w 3927"/>
                      <a:gd name="connsiteY1" fmla="*/ 63 h 2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27" h="2048">
                        <a:moveTo>
                          <a:pt x="667" y="63"/>
                        </a:moveTo>
                        <a:cubicBezTo>
                          <a:pt x="1447" y="4344"/>
                          <a:pt x="5704" y="338"/>
                          <a:pt x="667" y="63"/>
                        </a:cubicBezTo>
                        <a:close/>
                      </a:path>
                    </a:pathLst>
                  </a:custGeom>
                  <a:grpFill/>
                  <a:ln w="9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63" name="Полилиния: фигура 62">
                    <a:extLst>
                      <a:ext uri="{FF2B5EF4-FFF2-40B4-BE49-F238E27FC236}">
                        <a16:creationId xmlns:a16="http://schemas.microsoft.com/office/drawing/2014/main" id="{88A57989-8E56-47A1-AADB-58E054BFD19E}"/>
                      </a:ext>
                    </a:extLst>
                  </p:cNvPr>
                  <p:cNvSpPr/>
                  <p:nvPr/>
                </p:nvSpPr>
                <p:spPr>
                  <a:xfrm>
                    <a:off x="9761592" y="2381270"/>
                    <a:ext cx="4923" cy="3078"/>
                  </a:xfrm>
                  <a:custGeom>
                    <a:avLst/>
                    <a:gdLst>
                      <a:gd name="connsiteX0" fmla="*/ 923 w 4923"/>
                      <a:gd name="connsiteY0" fmla="*/ 57 h 3078"/>
                      <a:gd name="connsiteX1" fmla="*/ 923 w 4923"/>
                      <a:gd name="connsiteY1" fmla="*/ 57 h 3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923" h="3078">
                        <a:moveTo>
                          <a:pt x="923" y="57"/>
                        </a:moveTo>
                        <a:cubicBezTo>
                          <a:pt x="2878" y="6485"/>
                          <a:pt x="6112" y="692"/>
                          <a:pt x="923" y="57"/>
                        </a:cubicBezTo>
                        <a:close/>
                      </a:path>
                    </a:pathLst>
                  </a:custGeom>
                  <a:grpFill/>
                  <a:ln w="9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64" name="Полилиния: фигура 63">
                    <a:extLst>
                      <a:ext uri="{FF2B5EF4-FFF2-40B4-BE49-F238E27FC236}">
                        <a16:creationId xmlns:a16="http://schemas.microsoft.com/office/drawing/2014/main" id="{F7AE8DD7-B0BD-4C5B-9059-85BDAF9CAE35}"/>
                      </a:ext>
                    </a:extLst>
                  </p:cNvPr>
                  <p:cNvSpPr/>
                  <p:nvPr/>
                </p:nvSpPr>
                <p:spPr>
                  <a:xfrm>
                    <a:off x="9761592" y="2381270"/>
                    <a:ext cx="4923" cy="3078"/>
                  </a:xfrm>
                  <a:custGeom>
                    <a:avLst/>
                    <a:gdLst>
                      <a:gd name="connsiteX0" fmla="*/ 923 w 4923"/>
                      <a:gd name="connsiteY0" fmla="*/ 57 h 3078"/>
                      <a:gd name="connsiteX1" fmla="*/ 923 w 4923"/>
                      <a:gd name="connsiteY1" fmla="*/ 57 h 3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923" h="3078">
                        <a:moveTo>
                          <a:pt x="923" y="57"/>
                        </a:moveTo>
                        <a:cubicBezTo>
                          <a:pt x="2878" y="6485"/>
                          <a:pt x="6112" y="692"/>
                          <a:pt x="923" y="57"/>
                        </a:cubicBezTo>
                        <a:close/>
                      </a:path>
                    </a:pathLst>
                  </a:custGeom>
                  <a:grpFill/>
                  <a:ln w="9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65" name="Полилиния: фигура 64">
                    <a:extLst>
                      <a:ext uri="{FF2B5EF4-FFF2-40B4-BE49-F238E27FC236}">
                        <a16:creationId xmlns:a16="http://schemas.microsoft.com/office/drawing/2014/main" id="{734D6AE0-955A-4FE1-99C3-E79A5407138F}"/>
                      </a:ext>
                    </a:extLst>
                  </p:cNvPr>
                  <p:cNvSpPr/>
                  <p:nvPr/>
                </p:nvSpPr>
                <p:spPr>
                  <a:xfrm>
                    <a:off x="9698261" y="2430887"/>
                    <a:ext cx="3585" cy="2051"/>
                  </a:xfrm>
                  <a:custGeom>
                    <a:avLst/>
                    <a:gdLst>
                      <a:gd name="connsiteX0" fmla="*/ 132 w 3585"/>
                      <a:gd name="connsiteY0" fmla="*/ 103 h 2051"/>
                      <a:gd name="connsiteX1" fmla="*/ 132 w 3585"/>
                      <a:gd name="connsiteY1" fmla="*/ 103 h 2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85" h="2051">
                        <a:moveTo>
                          <a:pt x="132" y="103"/>
                        </a:moveTo>
                        <a:cubicBezTo>
                          <a:pt x="3247" y="4743"/>
                          <a:pt x="4093" y="-549"/>
                          <a:pt x="132" y="103"/>
                        </a:cubicBezTo>
                        <a:close/>
                      </a:path>
                    </a:pathLst>
                  </a:custGeom>
                  <a:grpFill/>
                  <a:ln w="9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66" name="Полилиния: фигура 65">
                    <a:extLst>
                      <a:ext uri="{FF2B5EF4-FFF2-40B4-BE49-F238E27FC236}">
                        <a16:creationId xmlns:a16="http://schemas.microsoft.com/office/drawing/2014/main" id="{2DB14CDB-D3AE-4761-9A5B-AE7B9BC1F523}"/>
                      </a:ext>
                    </a:extLst>
                  </p:cNvPr>
                  <p:cNvSpPr/>
                  <p:nvPr/>
                </p:nvSpPr>
                <p:spPr>
                  <a:xfrm>
                    <a:off x="9737396" y="2490068"/>
                    <a:ext cx="10532" cy="6826"/>
                  </a:xfrm>
                  <a:custGeom>
                    <a:avLst/>
                    <a:gdLst>
                      <a:gd name="connsiteX0" fmla="*/ 1966 w 10532"/>
                      <a:gd name="connsiteY0" fmla="*/ 113 h 6826"/>
                      <a:gd name="connsiteX1" fmla="*/ 6471 w 10532"/>
                      <a:gd name="connsiteY1" fmla="*/ 3648 h 6826"/>
                      <a:gd name="connsiteX2" fmla="*/ 1966 w 10532"/>
                      <a:gd name="connsiteY2" fmla="*/ 113 h 6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532" h="6826">
                        <a:moveTo>
                          <a:pt x="1966" y="113"/>
                        </a:moveTo>
                        <a:cubicBezTo>
                          <a:pt x="1780" y="3606"/>
                          <a:pt x="8943" y="11016"/>
                          <a:pt x="6471" y="3648"/>
                        </a:cubicBezTo>
                        <a:cubicBezTo>
                          <a:pt x="8107" y="1766"/>
                          <a:pt x="3814" y="301"/>
                          <a:pt x="1966" y="113"/>
                        </a:cubicBezTo>
                        <a:close/>
                      </a:path>
                    </a:pathLst>
                  </a:custGeom>
                  <a:grpFill/>
                  <a:ln w="9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67" name="Рисунок 13">
                  <a:extLst>
                    <a:ext uri="{FF2B5EF4-FFF2-40B4-BE49-F238E27FC236}">
                      <a16:creationId xmlns:a16="http://schemas.microsoft.com/office/drawing/2014/main" id="{886CFF94-36A5-469F-AAA2-5E0E50DC6E3D}"/>
                    </a:ext>
                  </a:extLst>
                </p:cNvPr>
                <p:cNvGrpSpPr/>
                <p:nvPr/>
              </p:nvGrpSpPr>
              <p:grpSpPr>
                <a:xfrm>
                  <a:off x="9955113" y="2348567"/>
                  <a:ext cx="293548" cy="159859"/>
                  <a:chOff x="9955113" y="2348567"/>
                  <a:chExt cx="293548" cy="159859"/>
                </a:xfrm>
                <a:grpFill/>
              </p:grpSpPr>
              <p:sp>
                <p:nvSpPr>
                  <p:cNvPr id="68" name="Полилиния: фигура 67">
                    <a:extLst>
                      <a:ext uri="{FF2B5EF4-FFF2-40B4-BE49-F238E27FC236}">
                        <a16:creationId xmlns:a16="http://schemas.microsoft.com/office/drawing/2014/main" id="{F41C91CA-E01A-4D92-A15E-F8E545619759}"/>
                      </a:ext>
                    </a:extLst>
                  </p:cNvPr>
                  <p:cNvSpPr/>
                  <p:nvPr/>
                </p:nvSpPr>
                <p:spPr>
                  <a:xfrm>
                    <a:off x="10059219" y="2411881"/>
                    <a:ext cx="169414" cy="93036"/>
                  </a:xfrm>
                  <a:custGeom>
                    <a:avLst/>
                    <a:gdLst>
                      <a:gd name="connsiteX0" fmla="*/ 154045 w 169414"/>
                      <a:gd name="connsiteY0" fmla="*/ 10546 h 93036"/>
                      <a:gd name="connsiteX1" fmla="*/ 154689 w 169414"/>
                      <a:gd name="connsiteY1" fmla="*/ 37791 h 93036"/>
                      <a:gd name="connsiteX2" fmla="*/ 142657 w 169414"/>
                      <a:gd name="connsiteY2" fmla="*/ 82261 h 93036"/>
                      <a:gd name="connsiteX3" fmla="*/ 96357 w 169414"/>
                      <a:gd name="connsiteY3" fmla="*/ 88122 h 93036"/>
                      <a:gd name="connsiteX4" fmla="*/ 68715 w 169414"/>
                      <a:gd name="connsiteY4" fmla="*/ 88114 h 93036"/>
                      <a:gd name="connsiteX5" fmla="*/ 39171 w 169414"/>
                      <a:gd name="connsiteY5" fmla="*/ 90823 h 93036"/>
                      <a:gd name="connsiteX6" fmla="*/ 21475 w 169414"/>
                      <a:gd name="connsiteY6" fmla="*/ 85643 h 93036"/>
                      <a:gd name="connsiteX7" fmla="*/ 18820 w 169414"/>
                      <a:gd name="connsiteY7" fmla="*/ 61405 h 93036"/>
                      <a:gd name="connsiteX8" fmla="*/ 20668 w 169414"/>
                      <a:gd name="connsiteY8" fmla="*/ 34553 h 93036"/>
                      <a:gd name="connsiteX9" fmla="*/ 25906 w 169414"/>
                      <a:gd name="connsiteY9" fmla="*/ 14976 h 93036"/>
                      <a:gd name="connsiteX10" fmla="*/ 46386 w 169414"/>
                      <a:gd name="connsiteY10" fmla="*/ 12152 h 93036"/>
                      <a:gd name="connsiteX11" fmla="*/ 92111 w 169414"/>
                      <a:gd name="connsiteY11" fmla="*/ 4321 h 93036"/>
                      <a:gd name="connsiteX12" fmla="*/ 138117 w 169414"/>
                      <a:gd name="connsiteY12" fmla="*/ 2249 h 93036"/>
                      <a:gd name="connsiteX13" fmla="*/ 155572 w 169414"/>
                      <a:gd name="connsiteY13" fmla="*/ 11244 h 93036"/>
                      <a:gd name="connsiteX14" fmla="*/ 128662 w 169414"/>
                      <a:gd name="connsiteY14" fmla="*/ 1417 h 93036"/>
                      <a:gd name="connsiteX15" fmla="*/ 73935 w 169414"/>
                      <a:gd name="connsiteY15" fmla="*/ 6764 h 93036"/>
                      <a:gd name="connsiteX16" fmla="*/ 25871 w 169414"/>
                      <a:gd name="connsiteY16" fmla="*/ 14523 h 93036"/>
                      <a:gd name="connsiteX17" fmla="*/ 19782 w 169414"/>
                      <a:gd name="connsiteY17" fmla="*/ 34850 h 93036"/>
                      <a:gd name="connsiteX18" fmla="*/ 17942 w 169414"/>
                      <a:gd name="connsiteY18" fmla="*/ 61707 h 93036"/>
                      <a:gd name="connsiteX19" fmla="*/ 20504 w 169414"/>
                      <a:gd name="connsiteY19" fmla="*/ 86520 h 93036"/>
                      <a:gd name="connsiteX20" fmla="*/ 37194 w 169414"/>
                      <a:gd name="connsiteY20" fmla="*/ 91783 h 93036"/>
                      <a:gd name="connsiteX21" fmla="*/ 68480 w 169414"/>
                      <a:gd name="connsiteY21" fmla="*/ 88959 h 93036"/>
                      <a:gd name="connsiteX22" fmla="*/ 99360 w 169414"/>
                      <a:gd name="connsiteY22" fmla="*/ 89446 h 93036"/>
                      <a:gd name="connsiteX23" fmla="*/ 142836 w 169414"/>
                      <a:gd name="connsiteY23" fmla="*/ 82861 h 93036"/>
                      <a:gd name="connsiteX24" fmla="*/ 151295 w 169414"/>
                      <a:gd name="connsiteY24" fmla="*/ 53137 h 93036"/>
                      <a:gd name="connsiteX25" fmla="*/ 159645 w 169414"/>
                      <a:gd name="connsiteY25" fmla="*/ 15563 h 93036"/>
                      <a:gd name="connsiteX26" fmla="*/ 154039 w 169414"/>
                      <a:gd name="connsiteY26" fmla="*/ 10549 h 93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69414" h="93036">
                        <a:moveTo>
                          <a:pt x="154045" y="10546"/>
                        </a:moveTo>
                        <a:cubicBezTo>
                          <a:pt x="163778" y="14153"/>
                          <a:pt x="155911" y="28526"/>
                          <a:pt x="154689" y="37791"/>
                        </a:cubicBezTo>
                        <a:cubicBezTo>
                          <a:pt x="150472" y="52610"/>
                          <a:pt x="146961" y="67449"/>
                          <a:pt x="142657" y="82261"/>
                        </a:cubicBezTo>
                        <a:cubicBezTo>
                          <a:pt x="126504" y="89172"/>
                          <a:pt x="111366" y="87395"/>
                          <a:pt x="96357" y="88122"/>
                        </a:cubicBezTo>
                        <a:cubicBezTo>
                          <a:pt x="87483" y="87322"/>
                          <a:pt x="78525" y="86259"/>
                          <a:pt x="68715" y="88114"/>
                        </a:cubicBezTo>
                        <a:cubicBezTo>
                          <a:pt x="58731" y="89416"/>
                          <a:pt x="49561" y="87078"/>
                          <a:pt x="39171" y="90823"/>
                        </a:cubicBezTo>
                        <a:cubicBezTo>
                          <a:pt x="30570" y="92222"/>
                          <a:pt x="31489" y="81773"/>
                          <a:pt x="21475" y="85643"/>
                        </a:cubicBezTo>
                        <a:cubicBezTo>
                          <a:pt x="19445" y="80687"/>
                          <a:pt x="19843" y="69049"/>
                          <a:pt x="18820" y="61405"/>
                        </a:cubicBezTo>
                        <a:cubicBezTo>
                          <a:pt x="19309" y="52413"/>
                          <a:pt x="23419" y="42445"/>
                          <a:pt x="20668" y="34553"/>
                        </a:cubicBezTo>
                        <a:cubicBezTo>
                          <a:pt x="20273" y="28274"/>
                          <a:pt x="25296" y="20041"/>
                          <a:pt x="25906" y="14976"/>
                        </a:cubicBezTo>
                        <a:cubicBezTo>
                          <a:pt x="30318" y="15772"/>
                          <a:pt x="40102" y="12865"/>
                          <a:pt x="46386" y="12152"/>
                        </a:cubicBezTo>
                        <a:cubicBezTo>
                          <a:pt x="61686" y="9215"/>
                          <a:pt x="76796" y="7356"/>
                          <a:pt x="92111" y="4321"/>
                        </a:cubicBezTo>
                        <a:cubicBezTo>
                          <a:pt x="107684" y="2751"/>
                          <a:pt x="123004" y="2342"/>
                          <a:pt x="138117" y="2249"/>
                        </a:cubicBezTo>
                        <a:cubicBezTo>
                          <a:pt x="145623" y="2681"/>
                          <a:pt x="151873" y="6452"/>
                          <a:pt x="155572" y="11244"/>
                        </a:cubicBezTo>
                        <a:cubicBezTo>
                          <a:pt x="151976" y="1869"/>
                          <a:pt x="139437" y="705"/>
                          <a:pt x="128662" y="1417"/>
                        </a:cubicBezTo>
                        <a:cubicBezTo>
                          <a:pt x="110726" y="2066"/>
                          <a:pt x="92828" y="2148"/>
                          <a:pt x="73935" y="6764"/>
                        </a:cubicBezTo>
                        <a:cubicBezTo>
                          <a:pt x="58035" y="8717"/>
                          <a:pt x="41751" y="12614"/>
                          <a:pt x="25871" y="14523"/>
                        </a:cubicBezTo>
                        <a:cubicBezTo>
                          <a:pt x="22049" y="20256"/>
                          <a:pt x="20758" y="28651"/>
                          <a:pt x="19782" y="34850"/>
                        </a:cubicBezTo>
                        <a:cubicBezTo>
                          <a:pt x="22367" y="42793"/>
                          <a:pt x="18480" y="52695"/>
                          <a:pt x="17942" y="61707"/>
                        </a:cubicBezTo>
                        <a:cubicBezTo>
                          <a:pt x="18849" y="69837"/>
                          <a:pt x="18739" y="79443"/>
                          <a:pt x="20504" y="86520"/>
                        </a:cubicBezTo>
                        <a:cubicBezTo>
                          <a:pt x="30073" y="83009"/>
                          <a:pt x="30050" y="91238"/>
                          <a:pt x="37194" y="91783"/>
                        </a:cubicBezTo>
                        <a:cubicBezTo>
                          <a:pt x="48075" y="88584"/>
                          <a:pt x="57985" y="89880"/>
                          <a:pt x="68480" y="88959"/>
                        </a:cubicBezTo>
                        <a:cubicBezTo>
                          <a:pt x="79547" y="86792"/>
                          <a:pt x="89367" y="88522"/>
                          <a:pt x="99360" y="89446"/>
                        </a:cubicBezTo>
                        <a:cubicBezTo>
                          <a:pt x="113459" y="88603"/>
                          <a:pt x="127844" y="89356"/>
                          <a:pt x="142836" y="82861"/>
                        </a:cubicBezTo>
                        <a:cubicBezTo>
                          <a:pt x="147168" y="73095"/>
                          <a:pt x="148017" y="63054"/>
                          <a:pt x="151295" y="53137"/>
                        </a:cubicBezTo>
                        <a:cubicBezTo>
                          <a:pt x="154397" y="40607"/>
                          <a:pt x="159099" y="27645"/>
                          <a:pt x="159645" y="15563"/>
                        </a:cubicBezTo>
                        <a:cubicBezTo>
                          <a:pt x="159552" y="13282"/>
                          <a:pt x="156324" y="8569"/>
                          <a:pt x="154039" y="10549"/>
                        </a:cubicBezTo>
                        <a:close/>
                      </a:path>
                    </a:pathLst>
                  </a:custGeom>
                  <a:grpFill/>
                  <a:ln w="260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69" name="Полилиния: фигура 68">
                    <a:extLst>
                      <a:ext uri="{FF2B5EF4-FFF2-40B4-BE49-F238E27FC236}">
                        <a16:creationId xmlns:a16="http://schemas.microsoft.com/office/drawing/2014/main" id="{51935060-0B91-4C05-A2DC-2507C10CCA19}"/>
                      </a:ext>
                    </a:extLst>
                  </p:cNvPr>
                  <p:cNvSpPr/>
                  <p:nvPr/>
                </p:nvSpPr>
                <p:spPr>
                  <a:xfrm>
                    <a:off x="9985246" y="2349255"/>
                    <a:ext cx="242994" cy="81861"/>
                  </a:xfrm>
                  <a:custGeom>
                    <a:avLst/>
                    <a:gdLst>
                      <a:gd name="connsiteX0" fmla="*/ 221631 w 242994"/>
                      <a:gd name="connsiteY0" fmla="*/ 67533 h 81861"/>
                      <a:gd name="connsiteX1" fmla="*/ 205568 w 242994"/>
                      <a:gd name="connsiteY1" fmla="*/ 52283 h 81861"/>
                      <a:gd name="connsiteX2" fmla="*/ 176023 w 242994"/>
                      <a:gd name="connsiteY2" fmla="*/ 36030 h 81861"/>
                      <a:gd name="connsiteX3" fmla="*/ 155981 w 242994"/>
                      <a:gd name="connsiteY3" fmla="*/ 12866 h 81861"/>
                      <a:gd name="connsiteX4" fmla="*/ 139101 w 242994"/>
                      <a:gd name="connsiteY4" fmla="*/ 3502 h 81861"/>
                      <a:gd name="connsiteX5" fmla="*/ 63854 w 242994"/>
                      <a:gd name="connsiteY5" fmla="*/ 6552 h 81861"/>
                      <a:gd name="connsiteX6" fmla="*/ 21563 w 242994"/>
                      <a:gd name="connsiteY6" fmla="*/ 13695 h 81861"/>
                      <a:gd name="connsiteX7" fmla="*/ 33809 w 242994"/>
                      <a:gd name="connsiteY7" fmla="*/ 32583 h 81861"/>
                      <a:gd name="connsiteX8" fmla="*/ 60189 w 242994"/>
                      <a:gd name="connsiteY8" fmla="*/ 50692 h 81861"/>
                      <a:gd name="connsiteX9" fmla="*/ 90624 w 242994"/>
                      <a:gd name="connsiteY9" fmla="*/ 76208 h 81861"/>
                      <a:gd name="connsiteX10" fmla="*/ 93948 w 242994"/>
                      <a:gd name="connsiteY10" fmla="*/ 76774 h 81861"/>
                      <a:gd name="connsiteX11" fmla="*/ 64282 w 242994"/>
                      <a:gd name="connsiteY11" fmla="*/ 52515 h 81861"/>
                      <a:gd name="connsiteX12" fmla="*/ 36557 w 242994"/>
                      <a:gd name="connsiteY12" fmla="*/ 33553 h 81861"/>
                      <a:gd name="connsiteX13" fmla="*/ 22033 w 242994"/>
                      <a:gd name="connsiteY13" fmla="*/ 14237 h 81861"/>
                      <a:gd name="connsiteX14" fmla="*/ 66430 w 242994"/>
                      <a:gd name="connsiteY14" fmla="*/ 7279 h 81861"/>
                      <a:gd name="connsiteX15" fmla="*/ 138566 w 242994"/>
                      <a:gd name="connsiteY15" fmla="*/ 4347 h 81861"/>
                      <a:gd name="connsiteX16" fmla="*/ 169458 w 242994"/>
                      <a:gd name="connsiteY16" fmla="*/ 27433 h 81861"/>
                      <a:gd name="connsiteX17" fmla="*/ 193142 w 242994"/>
                      <a:gd name="connsiteY17" fmla="*/ 49596 h 81861"/>
                      <a:gd name="connsiteX18" fmla="*/ 215748 w 242994"/>
                      <a:gd name="connsiteY18" fmla="*/ 60890 h 81861"/>
                      <a:gd name="connsiteX19" fmla="*/ 221631 w 242994"/>
                      <a:gd name="connsiteY19" fmla="*/ 67533 h 81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42994" h="81861">
                        <a:moveTo>
                          <a:pt x="221631" y="67533"/>
                        </a:moveTo>
                        <a:cubicBezTo>
                          <a:pt x="218581" y="60473"/>
                          <a:pt x="211951" y="56117"/>
                          <a:pt x="205568" y="52283"/>
                        </a:cubicBezTo>
                        <a:cubicBezTo>
                          <a:pt x="194527" y="48615"/>
                          <a:pt x="180806" y="47219"/>
                          <a:pt x="176023" y="36030"/>
                        </a:cubicBezTo>
                        <a:cubicBezTo>
                          <a:pt x="170151" y="27599"/>
                          <a:pt x="166366" y="16926"/>
                          <a:pt x="155981" y="12866"/>
                        </a:cubicBezTo>
                        <a:cubicBezTo>
                          <a:pt x="150398" y="9681"/>
                          <a:pt x="144274" y="7194"/>
                          <a:pt x="139101" y="3502"/>
                        </a:cubicBezTo>
                        <a:cubicBezTo>
                          <a:pt x="113805" y="5220"/>
                          <a:pt x="88894" y="5683"/>
                          <a:pt x="63854" y="6552"/>
                        </a:cubicBezTo>
                        <a:cubicBezTo>
                          <a:pt x="49784" y="8983"/>
                          <a:pt x="35984" y="8347"/>
                          <a:pt x="21563" y="13695"/>
                        </a:cubicBezTo>
                        <a:cubicBezTo>
                          <a:pt x="23928" y="20847"/>
                          <a:pt x="28694" y="27274"/>
                          <a:pt x="33809" y="32583"/>
                        </a:cubicBezTo>
                        <a:cubicBezTo>
                          <a:pt x="42134" y="39162"/>
                          <a:pt x="52196" y="43703"/>
                          <a:pt x="60189" y="50692"/>
                        </a:cubicBezTo>
                        <a:cubicBezTo>
                          <a:pt x="70802" y="58688"/>
                          <a:pt x="77341" y="71196"/>
                          <a:pt x="90624" y="76208"/>
                        </a:cubicBezTo>
                        <a:cubicBezTo>
                          <a:pt x="93284" y="78735"/>
                          <a:pt x="101300" y="79771"/>
                          <a:pt x="93948" y="76774"/>
                        </a:cubicBezTo>
                        <a:cubicBezTo>
                          <a:pt x="81134" y="72020"/>
                          <a:pt x="73164" y="61648"/>
                          <a:pt x="64282" y="52515"/>
                        </a:cubicBezTo>
                        <a:cubicBezTo>
                          <a:pt x="55682" y="45434"/>
                          <a:pt x="46081" y="39545"/>
                          <a:pt x="36557" y="33553"/>
                        </a:cubicBezTo>
                        <a:cubicBezTo>
                          <a:pt x="29983" y="28812"/>
                          <a:pt x="26293" y="20447"/>
                          <a:pt x="22033" y="14237"/>
                        </a:cubicBezTo>
                        <a:cubicBezTo>
                          <a:pt x="37190" y="9310"/>
                          <a:pt x="51727" y="9323"/>
                          <a:pt x="66430" y="7279"/>
                        </a:cubicBezTo>
                        <a:cubicBezTo>
                          <a:pt x="90377" y="6613"/>
                          <a:pt x="114321" y="6040"/>
                          <a:pt x="138566" y="4347"/>
                        </a:cubicBezTo>
                        <a:cubicBezTo>
                          <a:pt x="148780" y="11640"/>
                          <a:pt x="164088" y="14775"/>
                          <a:pt x="169458" y="27433"/>
                        </a:cubicBezTo>
                        <a:cubicBezTo>
                          <a:pt x="174971" y="36969"/>
                          <a:pt x="180535" y="47659"/>
                          <a:pt x="193142" y="49596"/>
                        </a:cubicBezTo>
                        <a:cubicBezTo>
                          <a:pt x="202223" y="51156"/>
                          <a:pt x="209883" y="54970"/>
                          <a:pt x="215748" y="60890"/>
                        </a:cubicBezTo>
                        <a:cubicBezTo>
                          <a:pt x="218641" y="61878"/>
                          <a:pt x="219315" y="67262"/>
                          <a:pt x="221631" y="67533"/>
                        </a:cubicBezTo>
                        <a:close/>
                      </a:path>
                    </a:pathLst>
                  </a:custGeom>
                  <a:grpFill/>
                  <a:ln w="260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70" name="Полилиния: фигура 69">
                    <a:extLst>
                      <a:ext uri="{FF2B5EF4-FFF2-40B4-BE49-F238E27FC236}">
                        <a16:creationId xmlns:a16="http://schemas.microsoft.com/office/drawing/2014/main" id="{904537C1-1D79-4A53-83DD-F8C27A4EABD7}"/>
                      </a:ext>
                    </a:extLst>
                  </p:cNvPr>
                  <p:cNvSpPr/>
                  <p:nvPr/>
                </p:nvSpPr>
                <p:spPr>
                  <a:xfrm>
                    <a:off x="9957024" y="2380692"/>
                    <a:ext cx="156586" cy="121691"/>
                  </a:xfrm>
                  <a:custGeom>
                    <a:avLst/>
                    <a:gdLst>
                      <a:gd name="connsiteX0" fmla="*/ 119512 w 156586"/>
                      <a:gd name="connsiteY0" fmla="*/ 117200 h 121691"/>
                      <a:gd name="connsiteX1" fmla="*/ 91362 w 156586"/>
                      <a:gd name="connsiteY1" fmla="*/ 78567 h 121691"/>
                      <a:gd name="connsiteX2" fmla="*/ 59989 w 156586"/>
                      <a:gd name="connsiteY2" fmla="*/ 45547 h 121691"/>
                      <a:gd name="connsiteX3" fmla="*/ 37222 w 156586"/>
                      <a:gd name="connsiteY3" fmla="*/ 4024 h 121691"/>
                      <a:gd name="connsiteX4" fmla="*/ 44362 w 156586"/>
                      <a:gd name="connsiteY4" fmla="*/ 18625 h 121691"/>
                      <a:gd name="connsiteX5" fmla="*/ 62413 w 156586"/>
                      <a:gd name="connsiteY5" fmla="*/ 48215 h 121691"/>
                      <a:gd name="connsiteX6" fmla="*/ 93434 w 156586"/>
                      <a:gd name="connsiteY6" fmla="*/ 82297 h 121691"/>
                      <a:gd name="connsiteX7" fmla="*/ 118681 w 156586"/>
                      <a:gd name="connsiteY7" fmla="*/ 117690 h 121691"/>
                      <a:gd name="connsiteX8" fmla="*/ 119509 w 156586"/>
                      <a:gd name="connsiteY8" fmla="*/ 117203 h 121691"/>
                      <a:gd name="connsiteX9" fmla="*/ 119509 w 156586"/>
                      <a:gd name="connsiteY9" fmla="*/ 117203 h 121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6586" h="121691">
                        <a:moveTo>
                          <a:pt x="119512" y="117200"/>
                        </a:moveTo>
                        <a:cubicBezTo>
                          <a:pt x="114641" y="100829"/>
                          <a:pt x="101238" y="90986"/>
                          <a:pt x="91362" y="78567"/>
                        </a:cubicBezTo>
                        <a:cubicBezTo>
                          <a:pt x="80386" y="68049"/>
                          <a:pt x="74540" y="52450"/>
                          <a:pt x="59989" y="45547"/>
                        </a:cubicBezTo>
                        <a:cubicBezTo>
                          <a:pt x="45043" y="37635"/>
                          <a:pt x="49237" y="14422"/>
                          <a:pt x="37222" y="4024"/>
                        </a:cubicBezTo>
                        <a:cubicBezTo>
                          <a:pt x="37835" y="7651"/>
                          <a:pt x="44049" y="12997"/>
                          <a:pt x="44362" y="18625"/>
                        </a:cubicBezTo>
                        <a:cubicBezTo>
                          <a:pt x="47709" y="30280"/>
                          <a:pt x="50611" y="43537"/>
                          <a:pt x="62413" y="48215"/>
                        </a:cubicBezTo>
                        <a:cubicBezTo>
                          <a:pt x="76070" y="56339"/>
                          <a:pt x="81773" y="72149"/>
                          <a:pt x="93434" y="82297"/>
                        </a:cubicBezTo>
                        <a:cubicBezTo>
                          <a:pt x="102358" y="93644"/>
                          <a:pt x="114432" y="102671"/>
                          <a:pt x="118681" y="117690"/>
                        </a:cubicBezTo>
                        <a:lnTo>
                          <a:pt x="119509" y="117203"/>
                        </a:lnTo>
                        <a:lnTo>
                          <a:pt x="119509" y="117203"/>
                        </a:lnTo>
                        <a:close/>
                      </a:path>
                    </a:pathLst>
                  </a:custGeom>
                  <a:grpFill/>
                  <a:ln w="260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71" name="Полилиния: фигура 70">
                    <a:extLst>
                      <a:ext uri="{FF2B5EF4-FFF2-40B4-BE49-F238E27FC236}">
                        <a16:creationId xmlns:a16="http://schemas.microsoft.com/office/drawing/2014/main" id="{AFA30C74-68AE-4380-8BFD-6E1B027B342B}"/>
                      </a:ext>
                    </a:extLst>
                  </p:cNvPr>
                  <p:cNvSpPr/>
                  <p:nvPr/>
                </p:nvSpPr>
                <p:spPr>
                  <a:xfrm>
                    <a:off x="9995198" y="2365072"/>
                    <a:ext cx="8696" cy="22579"/>
                  </a:xfrm>
                  <a:custGeom>
                    <a:avLst/>
                    <a:gdLst>
                      <a:gd name="connsiteX0" fmla="*/ 8341 w 8696"/>
                      <a:gd name="connsiteY0" fmla="*/ 12 h 22579"/>
                      <a:gd name="connsiteX1" fmla="*/ 332 w 8696"/>
                      <a:gd name="connsiteY1" fmla="*/ 22568 h 22579"/>
                      <a:gd name="connsiteX2" fmla="*/ 8341 w 8696"/>
                      <a:gd name="connsiteY2" fmla="*/ 12 h 22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696" h="22579">
                        <a:moveTo>
                          <a:pt x="8341" y="12"/>
                        </a:moveTo>
                        <a:cubicBezTo>
                          <a:pt x="5863" y="7274"/>
                          <a:pt x="1320" y="16171"/>
                          <a:pt x="332" y="22568"/>
                        </a:cubicBezTo>
                        <a:cubicBezTo>
                          <a:pt x="3057" y="15332"/>
                          <a:pt x="7477" y="5943"/>
                          <a:pt x="8341" y="12"/>
                        </a:cubicBezTo>
                        <a:close/>
                      </a:path>
                    </a:pathLst>
                  </a:custGeom>
                  <a:grpFill/>
                  <a:ln w="260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72" name="Полилиния: фигура 71">
                    <a:extLst>
                      <a:ext uri="{FF2B5EF4-FFF2-40B4-BE49-F238E27FC236}">
                        <a16:creationId xmlns:a16="http://schemas.microsoft.com/office/drawing/2014/main" id="{D74C2146-8F50-4EF9-B360-0A1997CEC6DF}"/>
                      </a:ext>
                    </a:extLst>
                  </p:cNvPr>
                  <p:cNvSpPr/>
                  <p:nvPr/>
                </p:nvSpPr>
                <p:spPr>
                  <a:xfrm>
                    <a:off x="9990331" y="2351875"/>
                    <a:ext cx="225809" cy="77324"/>
                  </a:xfrm>
                  <a:custGeom>
                    <a:avLst/>
                    <a:gdLst>
                      <a:gd name="connsiteX0" fmla="*/ 133213 w 225809"/>
                      <a:gd name="connsiteY0" fmla="*/ 3207 h 77324"/>
                      <a:gd name="connsiteX1" fmla="*/ 163573 w 225809"/>
                      <a:gd name="connsiteY1" fmla="*/ 26010 h 77324"/>
                      <a:gd name="connsiteX2" fmla="*/ 190541 w 225809"/>
                      <a:gd name="connsiteY2" fmla="*/ 48843 h 77324"/>
                      <a:gd name="connsiteX3" fmla="*/ 207052 w 225809"/>
                      <a:gd name="connsiteY3" fmla="*/ 59249 h 77324"/>
                      <a:gd name="connsiteX4" fmla="*/ 144479 w 225809"/>
                      <a:gd name="connsiteY4" fmla="*/ 65214 h 77324"/>
                      <a:gd name="connsiteX5" fmla="*/ 92378 w 225809"/>
                      <a:gd name="connsiteY5" fmla="*/ 74210 h 77324"/>
                      <a:gd name="connsiteX6" fmla="*/ 45617 w 225809"/>
                      <a:gd name="connsiteY6" fmla="*/ 38674 h 77324"/>
                      <a:gd name="connsiteX7" fmla="*/ 20324 w 225809"/>
                      <a:gd name="connsiteY7" fmla="*/ 13074 h 77324"/>
                      <a:gd name="connsiteX8" fmla="*/ 47688 w 225809"/>
                      <a:gd name="connsiteY8" fmla="*/ 7184 h 77324"/>
                      <a:gd name="connsiteX9" fmla="*/ 133212 w 225809"/>
                      <a:gd name="connsiteY9" fmla="*/ 3210 h 77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5809" h="77324">
                        <a:moveTo>
                          <a:pt x="133213" y="3207"/>
                        </a:moveTo>
                        <a:cubicBezTo>
                          <a:pt x="143803" y="10236"/>
                          <a:pt x="158105" y="13700"/>
                          <a:pt x="163573" y="26010"/>
                        </a:cubicBezTo>
                        <a:cubicBezTo>
                          <a:pt x="169618" y="36376"/>
                          <a:pt x="177125" y="46639"/>
                          <a:pt x="190541" y="48843"/>
                        </a:cubicBezTo>
                        <a:cubicBezTo>
                          <a:pt x="196037" y="50879"/>
                          <a:pt x="209044" y="54689"/>
                          <a:pt x="207052" y="59249"/>
                        </a:cubicBezTo>
                        <a:cubicBezTo>
                          <a:pt x="186327" y="60951"/>
                          <a:pt x="165806" y="61304"/>
                          <a:pt x="144479" y="65214"/>
                        </a:cubicBezTo>
                        <a:cubicBezTo>
                          <a:pt x="127122" y="68167"/>
                          <a:pt x="109699" y="71460"/>
                          <a:pt x="92378" y="74210"/>
                        </a:cubicBezTo>
                        <a:cubicBezTo>
                          <a:pt x="72366" y="67602"/>
                          <a:pt x="63378" y="48103"/>
                          <a:pt x="45617" y="38674"/>
                        </a:cubicBezTo>
                        <a:cubicBezTo>
                          <a:pt x="35480" y="32079"/>
                          <a:pt x="23997" y="25463"/>
                          <a:pt x="20324" y="13074"/>
                        </a:cubicBezTo>
                        <a:cubicBezTo>
                          <a:pt x="27775" y="7141"/>
                          <a:pt x="39020" y="9343"/>
                          <a:pt x="47688" y="7184"/>
                        </a:cubicBezTo>
                        <a:cubicBezTo>
                          <a:pt x="76644" y="4305"/>
                          <a:pt x="104762" y="4382"/>
                          <a:pt x="133212" y="3210"/>
                        </a:cubicBezTo>
                        <a:close/>
                      </a:path>
                    </a:pathLst>
                  </a:custGeom>
                  <a:grpFill/>
                  <a:ln w="929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73" name="Полилиния: фигура 72">
                    <a:extLst>
                      <a:ext uri="{FF2B5EF4-FFF2-40B4-BE49-F238E27FC236}">
                        <a16:creationId xmlns:a16="http://schemas.microsoft.com/office/drawing/2014/main" id="{12B2B97B-8C3C-4D7B-ACFE-245DD3A79DB3}"/>
                      </a:ext>
                    </a:extLst>
                  </p:cNvPr>
                  <p:cNvSpPr/>
                  <p:nvPr/>
                </p:nvSpPr>
                <p:spPr>
                  <a:xfrm>
                    <a:off x="10061872" y="2414234"/>
                    <a:ext cx="164691" cy="88215"/>
                  </a:xfrm>
                  <a:custGeom>
                    <a:avLst/>
                    <a:gdLst>
                      <a:gd name="connsiteX0" fmla="*/ 127319 w 164691"/>
                      <a:gd name="connsiteY0" fmla="*/ 1404 h 88215"/>
                      <a:gd name="connsiteX1" fmla="*/ 151960 w 164691"/>
                      <a:gd name="connsiteY1" fmla="*/ 9937 h 88215"/>
                      <a:gd name="connsiteX2" fmla="*/ 148242 w 164691"/>
                      <a:gd name="connsiteY2" fmla="*/ 45672 h 88215"/>
                      <a:gd name="connsiteX3" fmla="*/ 130716 w 164691"/>
                      <a:gd name="connsiteY3" fmla="*/ 82064 h 88215"/>
                      <a:gd name="connsiteX4" fmla="*/ 85901 w 164691"/>
                      <a:gd name="connsiteY4" fmla="*/ 84496 h 88215"/>
                      <a:gd name="connsiteX5" fmla="*/ 32614 w 164691"/>
                      <a:gd name="connsiteY5" fmla="*/ 87117 h 88215"/>
                      <a:gd name="connsiteX6" fmla="*/ 18237 w 164691"/>
                      <a:gd name="connsiteY6" fmla="*/ 73268 h 88215"/>
                      <a:gd name="connsiteX7" fmla="*/ 19605 w 164691"/>
                      <a:gd name="connsiteY7" fmla="*/ 37165 h 88215"/>
                      <a:gd name="connsiteX8" fmla="*/ 30897 w 164691"/>
                      <a:gd name="connsiteY8" fmla="*/ 12542 h 88215"/>
                      <a:gd name="connsiteX9" fmla="*/ 110984 w 164691"/>
                      <a:gd name="connsiteY9" fmla="*/ 1901 h 88215"/>
                      <a:gd name="connsiteX10" fmla="*/ 127322 w 164691"/>
                      <a:gd name="connsiteY10" fmla="*/ 1404 h 88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4691" h="88215">
                        <a:moveTo>
                          <a:pt x="127319" y="1404"/>
                        </a:moveTo>
                        <a:cubicBezTo>
                          <a:pt x="137541" y="328"/>
                          <a:pt x="147160" y="2574"/>
                          <a:pt x="151960" y="9937"/>
                        </a:cubicBezTo>
                        <a:cubicBezTo>
                          <a:pt x="159155" y="17819"/>
                          <a:pt x="149714" y="34044"/>
                          <a:pt x="148242" y="45672"/>
                        </a:cubicBezTo>
                        <a:cubicBezTo>
                          <a:pt x="142622" y="57263"/>
                          <a:pt x="146870" y="78164"/>
                          <a:pt x="130716" y="82064"/>
                        </a:cubicBezTo>
                        <a:cubicBezTo>
                          <a:pt x="115170" y="85348"/>
                          <a:pt x="100846" y="83635"/>
                          <a:pt x="85901" y="84496"/>
                        </a:cubicBezTo>
                        <a:cubicBezTo>
                          <a:pt x="68299" y="84858"/>
                          <a:pt x="50615" y="85416"/>
                          <a:pt x="32614" y="87117"/>
                        </a:cubicBezTo>
                        <a:cubicBezTo>
                          <a:pt x="29294" y="79673"/>
                          <a:pt x="15491" y="85165"/>
                          <a:pt x="18237" y="73268"/>
                        </a:cubicBezTo>
                        <a:cubicBezTo>
                          <a:pt x="16303" y="61981"/>
                          <a:pt x="19121" y="49191"/>
                          <a:pt x="19605" y="37165"/>
                        </a:cubicBezTo>
                        <a:cubicBezTo>
                          <a:pt x="19682" y="29728"/>
                          <a:pt x="18909" y="14011"/>
                          <a:pt x="30897" y="12542"/>
                        </a:cubicBezTo>
                        <a:cubicBezTo>
                          <a:pt x="57485" y="9386"/>
                          <a:pt x="85169" y="1832"/>
                          <a:pt x="110984" y="1901"/>
                        </a:cubicBezTo>
                        <a:cubicBezTo>
                          <a:pt x="116440" y="1699"/>
                          <a:pt x="121880" y="1552"/>
                          <a:pt x="127322" y="1404"/>
                        </a:cubicBezTo>
                        <a:close/>
                      </a:path>
                    </a:pathLst>
                  </a:custGeom>
                  <a:grpFill/>
                  <a:ln w="929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74" name="Полилиния: фигура 73">
                    <a:extLst>
                      <a:ext uri="{FF2B5EF4-FFF2-40B4-BE49-F238E27FC236}">
                        <a16:creationId xmlns:a16="http://schemas.microsoft.com/office/drawing/2014/main" id="{492C2CB7-6A12-402D-A851-6AACBEA762A3}"/>
                      </a:ext>
                    </a:extLst>
                  </p:cNvPr>
                  <p:cNvSpPr/>
                  <p:nvPr/>
                </p:nvSpPr>
                <p:spPr>
                  <a:xfrm>
                    <a:off x="9963699" y="2362644"/>
                    <a:ext cx="152584" cy="130396"/>
                  </a:xfrm>
                  <a:custGeom>
                    <a:avLst/>
                    <a:gdLst>
                      <a:gd name="connsiteX0" fmla="*/ 42559 w 152584"/>
                      <a:gd name="connsiteY0" fmla="*/ 3709 h 130396"/>
                      <a:gd name="connsiteX1" fmla="*/ 71782 w 152584"/>
                      <a:gd name="connsiteY1" fmla="*/ 31529 h 130396"/>
                      <a:gd name="connsiteX2" fmla="*/ 107196 w 152584"/>
                      <a:gd name="connsiteY2" fmla="*/ 61529 h 130396"/>
                      <a:gd name="connsiteX3" fmla="*/ 115434 w 152584"/>
                      <a:gd name="connsiteY3" fmla="*/ 78460 h 130396"/>
                      <a:gd name="connsiteX4" fmla="*/ 112840 w 152584"/>
                      <a:gd name="connsiteY4" fmla="*/ 112559 h 130396"/>
                      <a:gd name="connsiteX5" fmla="*/ 109266 w 152584"/>
                      <a:gd name="connsiteY5" fmla="*/ 124070 h 130396"/>
                      <a:gd name="connsiteX6" fmla="*/ 67445 w 152584"/>
                      <a:gd name="connsiteY6" fmla="*/ 72979 h 130396"/>
                      <a:gd name="connsiteX7" fmla="*/ 43231 w 152584"/>
                      <a:gd name="connsiteY7" fmla="*/ 46377 h 130396"/>
                      <a:gd name="connsiteX8" fmla="*/ 35920 w 152584"/>
                      <a:gd name="connsiteY8" fmla="*/ 16844 h 130396"/>
                      <a:gd name="connsiteX9" fmla="*/ 42556 w 152584"/>
                      <a:gd name="connsiteY9" fmla="*/ 3709 h 130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2584" h="130396">
                        <a:moveTo>
                          <a:pt x="42559" y="3709"/>
                        </a:moveTo>
                        <a:cubicBezTo>
                          <a:pt x="49382" y="15679"/>
                          <a:pt x="59145" y="25421"/>
                          <a:pt x="71782" y="31529"/>
                        </a:cubicBezTo>
                        <a:cubicBezTo>
                          <a:pt x="85288" y="39702"/>
                          <a:pt x="93715" y="53402"/>
                          <a:pt x="107196" y="61529"/>
                        </a:cubicBezTo>
                        <a:cubicBezTo>
                          <a:pt x="114941" y="64003"/>
                          <a:pt x="120839" y="67868"/>
                          <a:pt x="115434" y="78460"/>
                        </a:cubicBezTo>
                        <a:cubicBezTo>
                          <a:pt x="114293" y="89900"/>
                          <a:pt x="114412" y="100938"/>
                          <a:pt x="112840" y="112559"/>
                        </a:cubicBezTo>
                        <a:cubicBezTo>
                          <a:pt x="112411" y="116843"/>
                          <a:pt x="115242" y="132751"/>
                          <a:pt x="109266" y="124070"/>
                        </a:cubicBezTo>
                        <a:cubicBezTo>
                          <a:pt x="96407" y="106086"/>
                          <a:pt x="80043" y="91190"/>
                          <a:pt x="67445" y="72979"/>
                        </a:cubicBezTo>
                        <a:cubicBezTo>
                          <a:pt x="59141" y="64351"/>
                          <a:pt x="45451" y="60189"/>
                          <a:pt x="43231" y="46377"/>
                        </a:cubicBezTo>
                        <a:cubicBezTo>
                          <a:pt x="41342" y="36352"/>
                          <a:pt x="33265" y="28650"/>
                          <a:pt x="35920" y="16844"/>
                        </a:cubicBezTo>
                        <a:cubicBezTo>
                          <a:pt x="37425" y="13034"/>
                          <a:pt x="39642" y="5594"/>
                          <a:pt x="42556" y="3709"/>
                        </a:cubicBezTo>
                        <a:close/>
                      </a:path>
                    </a:pathLst>
                  </a:custGeom>
                  <a:grpFill/>
                  <a:ln w="929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75" name="Полилиния: фигура 74">
                    <a:extLst>
                      <a:ext uri="{FF2B5EF4-FFF2-40B4-BE49-F238E27FC236}">
                        <a16:creationId xmlns:a16="http://schemas.microsoft.com/office/drawing/2014/main" id="{9442A733-6331-4D89-B006-8A11B1DBACE2}"/>
                      </a:ext>
                    </a:extLst>
                  </p:cNvPr>
                  <p:cNvSpPr/>
                  <p:nvPr/>
                </p:nvSpPr>
                <p:spPr>
                  <a:xfrm>
                    <a:off x="10195983" y="2410140"/>
                    <a:ext cx="6297" cy="2860"/>
                  </a:xfrm>
                  <a:custGeom>
                    <a:avLst/>
                    <a:gdLst>
                      <a:gd name="connsiteX0" fmla="*/ 4010 w 6297"/>
                      <a:gd name="connsiteY0" fmla="*/ 77 h 2860"/>
                      <a:gd name="connsiteX1" fmla="*/ 4010 w 6297"/>
                      <a:gd name="connsiteY1" fmla="*/ 77 h 2860"/>
                      <a:gd name="connsiteX2" fmla="*/ 4010 w 6297"/>
                      <a:gd name="connsiteY2" fmla="*/ 77 h 2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97" h="2860">
                        <a:moveTo>
                          <a:pt x="4010" y="77"/>
                        </a:moveTo>
                        <a:cubicBezTo>
                          <a:pt x="10841" y="5140"/>
                          <a:pt x="-6657" y="1659"/>
                          <a:pt x="4010" y="77"/>
                        </a:cubicBezTo>
                        <a:lnTo>
                          <a:pt x="4010" y="77"/>
                        </a:lnTo>
                        <a:close/>
                      </a:path>
                    </a:pathLst>
                  </a:custGeom>
                  <a:grpFill/>
                  <a:ln w="8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76" name="Полилиния: фигура 75">
                    <a:extLst>
                      <a:ext uri="{FF2B5EF4-FFF2-40B4-BE49-F238E27FC236}">
                        <a16:creationId xmlns:a16="http://schemas.microsoft.com/office/drawing/2014/main" id="{7974801C-A0C0-4D05-9DF5-24A4D3649949}"/>
                      </a:ext>
                    </a:extLst>
                  </p:cNvPr>
                  <p:cNvSpPr/>
                  <p:nvPr/>
                </p:nvSpPr>
                <p:spPr>
                  <a:xfrm>
                    <a:off x="10008404" y="2362908"/>
                    <a:ext cx="3257" cy="2776"/>
                  </a:xfrm>
                  <a:custGeom>
                    <a:avLst/>
                    <a:gdLst>
                      <a:gd name="connsiteX0" fmla="*/ 2925 w 3257"/>
                      <a:gd name="connsiteY0" fmla="*/ 14 h 2776"/>
                      <a:gd name="connsiteX1" fmla="*/ 2925 w 3257"/>
                      <a:gd name="connsiteY1" fmla="*/ 14 h 2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57" h="2776">
                        <a:moveTo>
                          <a:pt x="2925" y="14"/>
                        </a:moveTo>
                        <a:cubicBezTo>
                          <a:pt x="2926" y="6077"/>
                          <a:pt x="-2545" y="57"/>
                          <a:pt x="2925" y="14"/>
                        </a:cubicBezTo>
                        <a:close/>
                      </a:path>
                    </a:pathLst>
                  </a:custGeom>
                  <a:grpFill/>
                  <a:ln w="8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77" name="Полилиния: фигура 76">
                    <a:extLst>
                      <a:ext uri="{FF2B5EF4-FFF2-40B4-BE49-F238E27FC236}">
                        <a16:creationId xmlns:a16="http://schemas.microsoft.com/office/drawing/2014/main" id="{093CC06B-24B7-4752-B881-1E8DDDD6F7A4}"/>
                      </a:ext>
                    </a:extLst>
                  </p:cNvPr>
                  <p:cNvSpPr/>
                  <p:nvPr/>
                </p:nvSpPr>
                <p:spPr>
                  <a:xfrm>
                    <a:off x="10004088" y="2364533"/>
                    <a:ext cx="2857" cy="2116"/>
                  </a:xfrm>
                  <a:custGeom>
                    <a:avLst/>
                    <a:gdLst>
                      <a:gd name="connsiteX0" fmla="*/ 2194 w 2857"/>
                      <a:gd name="connsiteY0" fmla="*/ 22 h 2116"/>
                      <a:gd name="connsiteX1" fmla="*/ 2194 w 2857"/>
                      <a:gd name="connsiteY1" fmla="*/ 22 h 2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857" h="2116">
                        <a:moveTo>
                          <a:pt x="2194" y="22"/>
                        </a:moveTo>
                        <a:cubicBezTo>
                          <a:pt x="3652" y="4271"/>
                          <a:pt x="-2571" y="660"/>
                          <a:pt x="2194" y="22"/>
                        </a:cubicBezTo>
                        <a:close/>
                      </a:path>
                    </a:pathLst>
                  </a:custGeom>
                  <a:grpFill/>
                  <a:ln w="8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78" name="Полилиния: фигура 77">
                    <a:extLst>
                      <a:ext uri="{FF2B5EF4-FFF2-40B4-BE49-F238E27FC236}">
                        <a16:creationId xmlns:a16="http://schemas.microsoft.com/office/drawing/2014/main" id="{AD8CDFE8-5D4C-436F-801A-5DDE142E65CC}"/>
                      </a:ext>
                    </a:extLst>
                  </p:cNvPr>
                  <p:cNvSpPr/>
                  <p:nvPr/>
                </p:nvSpPr>
                <p:spPr>
                  <a:xfrm>
                    <a:off x="9996401" y="2383852"/>
                    <a:ext cx="3298" cy="3189"/>
                  </a:xfrm>
                  <a:custGeom>
                    <a:avLst/>
                    <a:gdLst>
                      <a:gd name="connsiteX0" fmla="*/ 2380 w 3298"/>
                      <a:gd name="connsiteY0" fmla="*/ 31 h 3189"/>
                      <a:gd name="connsiteX1" fmla="*/ 2380 w 3298"/>
                      <a:gd name="connsiteY1" fmla="*/ 31 h 3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98" h="3189">
                        <a:moveTo>
                          <a:pt x="2380" y="31"/>
                        </a:moveTo>
                        <a:cubicBezTo>
                          <a:pt x="3808" y="6468"/>
                          <a:pt x="-2347" y="1032"/>
                          <a:pt x="2380" y="31"/>
                        </a:cubicBezTo>
                        <a:close/>
                      </a:path>
                    </a:pathLst>
                  </a:custGeom>
                  <a:grpFill/>
                  <a:ln w="8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79" name="Полилиния: фигура 78">
                    <a:extLst>
                      <a:ext uri="{FF2B5EF4-FFF2-40B4-BE49-F238E27FC236}">
                        <a16:creationId xmlns:a16="http://schemas.microsoft.com/office/drawing/2014/main" id="{2D6E5053-649F-4984-A94D-2BB0E00B0956}"/>
                      </a:ext>
                    </a:extLst>
                  </p:cNvPr>
                  <p:cNvSpPr/>
                  <p:nvPr/>
                </p:nvSpPr>
                <p:spPr>
                  <a:xfrm>
                    <a:off x="9996401" y="2383852"/>
                    <a:ext cx="3298" cy="3189"/>
                  </a:xfrm>
                  <a:custGeom>
                    <a:avLst/>
                    <a:gdLst>
                      <a:gd name="connsiteX0" fmla="*/ 2380 w 3298"/>
                      <a:gd name="connsiteY0" fmla="*/ 31 h 3189"/>
                      <a:gd name="connsiteX1" fmla="*/ 2380 w 3298"/>
                      <a:gd name="connsiteY1" fmla="*/ 31 h 3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98" h="3189">
                        <a:moveTo>
                          <a:pt x="2380" y="31"/>
                        </a:moveTo>
                        <a:cubicBezTo>
                          <a:pt x="3808" y="6468"/>
                          <a:pt x="-2347" y="1032"/>
                          <a:pt x="2380" y="31"/>
                        </a:cubicBezTo>
                        <a:close/>
                      </a:path>
                    </a:pathLst>
                  </a:custGeom>
                  <a:grpFill/>
                  <a:ln w="8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80" name="Полилиния: фигура 79">
                    <a:extLst>
                      <a:ext uri="{FF2B5EF4-FFF2-40B4-BE49-F238E27FC236}">
                        <a16:creationId xmlns:a16="http://schemas.microsoft.com/office/drawing/2014/main" id="{EE7A430C-A446-4D20-8B1A-BCCCCAE0B6AD}"/>
                      </a:ext>
                    </a:extLst>
                  </p:cNvPr>
                  <p:cNvSpPr/>
                  <p:nvPr/>
                </p:nvSpPr>
                <p:spPr>
                  <a:xfrm>
                    <a:off x="10084600" y="2427776"/>
                    <a:ext cx="2507" cy="2123"/>
                  </a:xfrm>
                  <a:custGeom>
                    <a:avLst/>
                    <a:gdLst>
                      <a:gd name="connsiteX0" fmla="*/ 2394 w 2507"/>
                      <a:gd name="connsiteY0" fmla="*/ 37 h 2123"/>
                      <a:gd name="connsiteX1" fmla="*/ 2394 w 2507"/>
                      <a:gd name="connsiteY1" fmla="*/ 37 h 2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07" h="2123">
                        <a:moveTo>
                          <a:pt x="2394" y="37"/>
                        </a:moveTo>
                        <a:cubicBezTo>
                          <a:pt x="1764" y="4807"/>
                          <a:pt x="-1804" y="-312"/>
                          <a:pt x="2394" y="37"/>
                        </a:cubicBezTo>
                        <a:close/>
                      </a:path>
                    </a:pathLst>
                  </a:custGeom>
                  <a:grpFill/>
                  <a:ln w="8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81" name="Полилиния: фигура 80">
                    <a:extLst>
                      <a:ext uri="{FF2B5EF4-FFF2-40B4-BE49-F238E27FC236}">
                        <a16:creationId xmlns:a16="http://schemas.microsoft.com/office/drawing/2014/main" id="{0F069F2A-26A9-4158-81DA-30E50A201E5D}"/>
                      </a:ext>
                    </a:extLst>
                  </p:cNvPr>
                  <p:cNvSpPr/>
                  <p:nvPr/>
                </p:nvSpPr>
                <p:spPr>
                  <a:xfrm>
                    <a:off x="10072802" y="2488696"/>
                    <a:ext cx="6921" cy="7077"/>
                  </a:xfrm>
                  <a:custGeom>
                    <a:avLst/>
                    <a:gdLst>
                      <a:gd name="connsiteX0" fmla="*/ 4964 w 6921"/>
                      <a:gd name="connsiteY0" fmla="*/ 66 h 7077"/>
                      <a:gd name="connsiteX1" fmla="*/ 2408 w 6921"/>
                      <a:gd name="connsiteY1" fmla="*/ 3857 h 7077"/>
                      <a:gd name="connsiteX2" fmla="*/ 4964 w 6921"/>
                      <a:gd name="connsiteY2" fmla="*/ 66 h 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921" h="7077">
                        <a:moveTo>
                          <a:pt x="4964" y="66"/>
                        </a:moveTo>
                        <a:cubicBezTo>
                          <a:pt x="6957" y="3472"/>
                          <a:pt x="3820" y="11252"/>
                          <a:pt x="2408" y="3857"/>
                        </a:cubicBezTo>
                        <a:cubicBezTo>
                          <a:pt x="-161" y="2133"/>
                          <a:pt x="3261" y="385"/>
                          <a:pt x="4964" y="66"/>
                        </a:cubicBezTo>
                        <a:close/>
                      </a:path>
                    </a:pathLst>
                  </a:custGeom>
                  <a:grpFill/>
                  <a:ln w="8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82" name="Рисунок 13">
                  <a:extLst>
                    <a:ext uri="{FF2B5EF4-FFF2-40B4-BE49-F238E27FC236}">
                      <a16:creationId xmlns:a16="http://schemas.microsoft.com/office/drawing/2014/main" id="{945F6C8C-1E75-4955-ABD9-D1A559B8E3A8}"/>
                    </a:ext>
                  </a:extLst>
                </p:cNvPr>
                <p:cNvGrpSpPr/>
                <p:nvPr/>
              </p:nvGrpSpPr>
              <p:grpSpPr>
                <a:xfrm>
                  <a:off x="9787411" y="2354601"/>
                  <a:ext cx="348004" cy="155985"/>
                  <a:chOff x="9787411" y="2354601"/>
                  <a:chExt cx="348004" cy="155985"/>
                </a:xfrm>
                <a:grpFill/>
              </p:grpSpPr>
              <p:sp>
                <p:nvSpPr>
                  <p:cNvPr id="83" name="Полилиния: фигура 82">
                    <a:extLst>
                      <a:ext uri="{FF2B5EF4-FFF2-40B4-BE49-F238E27FC236}">
                        <a16:creationId xmlns:a16="http://schemas.microsoft.com/office/drawing/2014/main" id="{9BBF31C8-E55C-4E0C-8DF8-270B2A239398}"/>
                      </a:ext>
                    </a:extLst>
                  </p:cNvPr>
                  <p:cNvSpPr/>
                  <p:nvPr/>
                </p:nvSpPr>
                <p:spPr>
                  <a:xfrm>
                    <a:off x="9893223" y="2419828"/>
                    <a:ext cx="201098" cy="90758"/>
                  </a:xfrm>
                  <a:custGeom>
                    <a:avLst/>
                    <a:gdLst>
                      <a:gd name="connsiteX0" fmla="*/ 182158 w 201098"/>
                      <a:gd name="connsiteY0" fmla="*/ 15901 h 90758"/>
                      <a:gd name="connsiteX1" fmla="*/ 173786 w 201098"/>
                      <a:gd name="connsiteY1" fmla="*/ 42552 h 90758"/>
                      <a:gd name="connsiteX2" fmla="*/ 146969 w 201098"/>
                      <a:gd name="connsiteY2" fmla="*/ 84990 h 90758"/>
                      <a:gd name="connsiteX3" fmla="*/ 98487 w 201098"/>
                      <a:gd name="connsiteY3" fmla="*/ 86945 h 90758"/>
                      <a:gd name="connsiteX4" fmla="*/ 70703 w 201098"/>
                      <a:gd name="connsiteY4" fmla="*/ 84688 h 90758"/>
                      <a:gd name="connsiteX5" fmla="*/ 40109 w 201098"/>
                      <a:gd name="connsiteY5" fmla="*/ 84929 h 90758"/>
                      <a:gd name="connsiteX6" fmla="*/ 24035 w 201098"/>
                      <a:gd name="connsiteY6" fmla="*/ 78432 h 90758"/>
                      <a:gd name="connsiteX7" fmla="*/ 29390 w 201098"/>
                      <a:gd name="connsiteY7" fmla="*/ 54552 h 90758"/>
                      <a:gd name="connsiteX8" fmla="*/ 40137 w 201098"/>
                      <a:gd name="connsiteY8" fmla="*/ 28487 h 90758"/>
                      <a:gd name="connsiteX9" fmla="*/ 51883 w 201098"/>
                      <a:gd name="connsiteY9" fmla="*/ 9800 h 90758"/>
                      <a:gd name="connsiteX10" fmla="*/ 73405 w 201098"/>
                      <a:gd name="connsiteY10" fmla="*/ 8710 h 90758"/>
                      <a:gd name="connsiteX11" fmla="*/ 121962 w 201098"/>
                      <a:gd name="connsiteY11" fmla="*/ 4784 h 90758"/>
                      <a:gd name="connsiteX12" fmla="*/ 168894 w 201098"/>
                      <a:gd name="connsiteY12" fmla="*/ 6504 h 90758"/>
                      <a:gd name="connsiteX13" fmla="*/ 183462 w 201098"/>
                      <a:gd name="connsiteY13" fmla="*/ 16706 h 90758"/>
                      <a:gd name="connsiteX14" fmla="*/ 159664 w 201098"/>
                      <a:gd name="connsiteY14" fmla="*/ 4923 h 90758"/>
                      <a:gd name="connsiteX15" fmla="*/ 102882 w 201098"/>
                      <a:gd name="connsiteY15" fmla="*/ 5691 h 90758"/>
                      <a:gd name="connsiteX16" fmla="*/ 51998 w 201098"/>
                      <a:gd name="connsiteY16" fmla="*/ 9355 h 90758"/>
                      <a:gd name="connsiteX17" fmla="*/ 39148 w 201098"/>
                      <a:gd name="connsiteY17" fmla="*/ 28705 h 90758"/>
                      <a:gd name="connsiteX18" fmla="*/ 28407 w 201098"/>
                      <a:gd name="connsiteY18" fmla="*/ 54776 h 90758"/>
                      <a:gd name="connsiteX19" fmla="*/ 22769 w 201098"/>
                      <a:gd name="connsiteY19" fmla="*/ 79209 h 90758"/>
                      <a:gd name="connsiteX20" fmla="*/ 37803 w 201098"/>
                      <a:gd name="connsiteY20" fmla="*/ 85705 h 90758"/>
                      <a:gd name="connsiteX21" fmla="*/ 70187 w 201098"/>
                      <a:gd name="connsiteY21" fmla="*/ 85494 h 90758"/>
                      <a:gd name="connsiteX22" fmla="*/ 101068 w 201098"/>
                      <a:gd name="connsiteY22" fmla="*/ 88481 h 90758"/>
                      <a:gd name="connsiteX23" fmla="*/ 146951 w 201098"/>
                      <a:gd name="connsiteY23" fmla="*/ 85590 h 90758"/>
                      <a:gd name="connsiteX24" fmla="*/ 165295 w 201098"/>
                      <a:gd name="connsiteY24" fmla="*/ 57259 h 90758"/>
                      <a:gd name="connsiteX25" fmla="*/ 186127 w 201098"/>
                      <a:gd name="connsiteY25" fmla="*/ 21255 h 90758"/>
                      <a:gd name="connsiteX26" fmla="*/ 182151 w 201098"/>
                      <a:gd name="connsiteY26" fmla="*/ 15903 h 9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1098" h="90758">
                        <a:moveTo>
                          <a:pt x="182158" y="15901"/>
                        </a:moveTo>
                        <a:cubicBezTo>
                          <a:pt x="190748" y="20214"/>
                          <a:pt x="178082" y="33606"/>
                          <a:pt x="173786" y="42552"/>
                        </a:cubicBezTo>
                        <a:cubicBezTo>
                          <a:pt x="164641" y="56677"/>
                          <a:pt x="156200" y="70879"/>
                          <a:pt x="146969" y="84990"/>
                        </a:cubicBezTo>
                        <a:cubicBezTo>
                          <a:pt x="128444" y="90423"/>
                          <a:pt x="113815" y="87456"/>
                          <a:pt x="98487" y="86945"/>
                        </a:cubicBezTo>
                        <a:cubicBezTo>
                          <a:pt x="89832" y="85442"/>
                          <a:pt x="81179" y="83675"/>
                          <a:pt x="70703" y="84688"/>
                        </a:cubicBezTo>
                        <a:cubicBezTo>
                          <a:pt x="60236" y="85147"/>
                          <a:pt x="51793" y="82118"/>
                          <a:pt x="40109" y="84929"/>
                        </a:cubicBezTo>
                        <a:cubicBezTo>
                          <a:pt x="31000" y="85595"/>
                          <a:pt x="35382" y="75468"/>
                          <a:pt x="24035" y="78432"/>
                        </a:cubicBezTo>
                        <a:cubicBezTo>
                          <a:pt x="23635" y="73428"/>
                          <a:pt x="27888" y="62099"/>
                          <a:pt x="29390" y="54552"/>
                        </a:cubicBezTo>
                        <a:cubicBezTo>
                          <a:pt x="32859" y="45814"/>
                          <a:pt x="40289" y="36416"/>
                          <a:pt x="40137" y="28487"/>
                        </a:cubicBezTo>
                        <a:cubicBezTo>
                          <a:pt x="41818" y="22325"/>
                          <a:pt x="49593" y="14696"/>
                          <a:pt x="51883" y="9800"/>
                        </a:cubicBezTo>
                        <a:cubicBezTo>
                          <a:pt x="56055" y="10936"/>
                          <a:pt x="66853" y="8894"/>
                          <a:pt x="73405" y="8710"/>
                        </a:cubicBezTo>
                        <a:cubicBezTo>
                          <a:pt x="89757" y="7087"/>
                          <a:pt x="105561" y="6501"/>
                          <a:pt x="121962" y="4784"/>
                        </a:cubicBezTo>
                        <a:cubicBezTo>
                          <a:pt x="138136" y="4519"/>
                          <a:pt x="153670" y="5366"/>
                          <a:pt x="168894" y="6504"/>
                        </a:cubicBezTo>
                        <a:cubicBezTo>
                          <a:pt x="176296" y="7537"/>
                          <a:pt x="181330" y="11727"/>
                          <a:pt x="183462" y="16706"/>
                        </a:cubicBezTo>
                        <a:cubicBezTo>
                          <a:pt x="182951" y="7261"/>
                          <a:pt x="170732" y="5104"/>
                          <a:pt x="159664" y="4923"/>
                        </a:cubicBezTo>
                        <a:cubicBezTo>
                          <a:pt x="141420" y="4097"/>
                          <a:pt x="123402" y="2721"/>
                          <a:pt x="102882" y="5691"/>
                        </a:cubicBezTo>
                        <a:cubicBezTo>
                          <a:pt x="86252" y="6304"/>
                          <a:pt x="68593" y="8783"/>
                          <a:pt x="51998" y="9355"/>
                        </a:cubicBezTo>
                        <a:cubicBezTo>
                          <a:pt x="46258" y="14641"/>
                          <a:pt x="42181" y="22732"/>
                          <a:pt x="39148" y="28705"/>
                        </a:cubicBezTo>
                        <a:cubicBezTo>
                          <a:pt x="39117" y="36670"/>
                          <a:pt x="31931" y="46022"/>
                          <a:pt x="28407" y="54776"/>
                        </a:cubicBezTo>
                        <a:cubicBezTo>
                          <a:pt x="26627" y="62787"/>
                          <a:pt x="23337" y="72156"/>
                          <a:pt x="22769" y="79209"/>
                        </a:cubicBezTo>
                        <a:cubicBezTo>
                          <a:pt x="33550" y="76560"/>
                          <a:pt x="30802" y="84592"/>
                          <a:pt x="37803" y="85705"/>
                        </a:cubicBezTo>
                        <a:cubicBezTo>
                          <a:pt x="49800" y="83468"/>
                          <a:pt x="59333" y="85539"/>
                          <a:pt x="70187" y="85494"/>
                        </a:cubicBezTo>
                        <a:cubicBezTo>
                          <a:pt x="82030" y="84278"/>
                          <a:pt x="91328" y="86767"/>
                          <a:pt x="101068" y="88481"/>
                        </a:cubicBezTo>
                        <a:cubicBezTo>
                          <a:pt x="115520" y="88806"/>
                          <a:pt x="129731" y="90711"/>
                          <a:pt x="146951" y="85590"/>
                        </a:cubicBezTo>
                        <a:cubicBezTo>
                          <a:pt x="154538" y="76408"/>
                          <a:pt x="158716" y="66674"/>
                          <a:pt x="165295" y="57259"/>
                        </a:cubicBezTo>
                        <a:cubicBezTo>
                          <a:pt x="172561" y="45278"/>
                          <a:pt x="181578" y="33006"/>
                          <a:pt x="186127" y="21255"/>
                        </a:cubicBezTo>
                        <a:cubicBezTo>
                          <a:pt x="186789" y="19020"/>
                          <a:pt x="185103" y="14156"/>
                          <a:pt x="182151" y="15903"/>
                        </a:cubicBezTo>
                        <a:close/>
                      </a:path>
                    </a:pathLst>
                  </a:custGeom>
                  <a:grpFill/>
                  <a:ln w="2746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84" name="Полилиния: фигура 83">
                    <a:extLst>
                      <a:ext uri="{FF2B5EF4-FFF2-40B4-BE49-F238E27FC236}">
                        <a16:creationId xmlns:a16="http://schemas.microsoft.com/office/drawing/2014/main" id="{171ED71C-7659-4DC2-B16E-9988353FC947}"/>
                      </a:ext>
                    </a:extLst>
                  </p:cNvPr>
                  <p:cNvSpPr/>
                  <p:nvPr/>
                </p:nvSpPr>
                <p:spPr>
                  <a:xfrm>
                    <a:off x="9843294" y="2354879"/>
                    <a:ext cx="271363" cy="81414"/>
                  </a:xfrm>
                  <a:custGeom>
                    <a:avLst/>
                    <a:gdLst>
                      <a:gd name="connsiteX0" fmla="*/ 227533 w 271363"/>
                      <a:gd name="connsiteY0" fmla="*/ 74826 h 81414"/>
                      <a:gd name="connsiteX1" fmla="*/ 216434 w 271363"/>
                      <a:gd name="connsiteY1" fmla="*/ 58631 h 81414"/>
                      <a:gd name="connsiteX2" fmla="*/ 192116 w 271363"/>
                      <a:gd name="connsiteY2" fmla="*/ 40359 h 81414"/>
                      <a:gd name="connsiteX3" fmla="*/ 179637 w 271363"/>
                      <a:gd name="connsiteY3" fmla="*/ 16113 h 81414"/>
                      <a:gd name="connsiteX4" fmla="*/ 165768 w 271363"/>
                      <a:gd name="connsiteY4" fmla="*/ 5598 h 81414"/>
                      <a:gd name="connsiteX5" fmla="*/ 89119 w 271363"/>
                      <a:gd name="connsiteY5" fmla="*/ 2454 h 81414"/>
                      <a:gd name="connsiteX6" fmla="*/ 44242 w 271363"/>
                      <a:gd name="connsiteY6" fmla="*/ 5987 h 81414"/>
                      <a:gd name="connsiteX7" fmla="*/ 50299 w 271363"/>
                      <a:gd name="connsiteY7" fmla="*/ 25423 h 81414"/>
                      <a:gd name="connsiteX8" fmla="*/ 70822 w 271363"/>
                      <a:gd name="connsiteY8" fmla="*/ 45249 h 81414"/>
                      <a:gd name="connsiteX9" fmla="*/ 92969 w 271363"/>
                      <a:gd name="connsiteY9" fmla="*/ 72637 h 81414"/>
                      <a:gd name="connsiteX10" fmla="*/ 96123 w 271363"/>
                      <a:gd name="connsiteY10" fmla="*/ 73460 h 81414"/>
                      <a:gd name="connsiteX11" fmla="*/ 74333 w 271363"/>
                      <a:gd name="connsiteY11" fmla="*/ 47362 h 81414"/>
                      <a:gd name="connsiteX12" fmla="*/ 52741 w 271363"/>
                      <a:gd name="connsiteY12" fmla="*/ 26594 h 81414"/>
                      <a:gd name="connsiteX13" fmla="*/ 44535 w 271363"/>
                      <a:gd name="connsiteY13" fmla="*/ 6553 h 81414"/>
                      <a:gd name="connsiteX14" fmla="*/ 91467 w 271363"/>
                      <a:gd name="connsiteY14" fmla="*/ 3373 h 81414"/>
                      <a:gd name="connsiteX15" fmla="*/ 164951 w 271363"/>
                      <a:gd name="connsiteY15" fmla="*/ 6379 h 81414"/>
                      <a:gd name="connsiteX16" fmla="*/ 188362 w 271363"/>
                      <a:gd name="connsiteY16" fmla="*/ 31431 h 81414"/>
                      <a:gd name="connsiteX17" fmla="*/ 204832 w 271363"/>
                      <a:gd name="connsiteY17" fmla="*/ 54996 h 81414"/>
                      <a:gd name="connsiteX18" fmla="*/ 223818 w 271363"/>
                      <a:gd name="connsiteY18" fmla="*/ 67861 h 81414"/>
                      <a:gd name="connsiteX19" fmla="*/ 227533 w 271363"/>
                      <a:gd name="connsiteY19" fmla="*/ 74826 h 8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71363" h="81414">
                        <a:moveTo>
                          <a:pt x="227533" y="74826"/>
                        </a:moveTo>
                        <a:cubicBezTo>
                          <a:pt x="226803" y="67685"/>
                          <a:pt x="221582" y="62893"/>
                          <a:pt x="216434" y="58631"/>
                        </a:cubicBezTo>
                        <a:cubicBezTo>
                          <a:pt x="206549" y="54151"/>
                          <a:pt x="193219" y="51671"/>
                          <a:pt x="192116" y="40359"/>
                        </a:cubicBezTo>
                        <a:cubicBezTo>
                          <a:pt x="189003" y="31650"/>
                          <a:pt x="188732" y="20922"/>
                          <a:pt x="179637" y="16113"/>
                        </a:cubicBezTo>
                        <a:cubicBezTo>
                          <a:pt x="175079" y="12549"/>
                          <a:pt x="169746" y="9623"/>
                          <a:pt x="165768" y="5598"/>
                        </a:cubicBezTo>
                        <a:cubicBezTo>
                          <a:pt x="139772" y="5217"/>
                          <a:pt x="114578" y="3642"/>
                          <a:pt x="89119" y="2454"/>
                        </a:cubicBezTo>
                        <a:cubicBezTo>
                          <a:pt x="74171" y="3682"/>
                          <a:pt x="60509" y="1938"/>
                          <a:pt x="44242" y="5987"/>
                        </a:cubicBezTo>
                        <a:cubicBezTo>
                          <a:pt x="44252" y="13162"/>
                          <a:pt x="46915" y="19824"/>
                          <a:pt x="50299" y="25423"/>
                        </a:cubicBezTo>
                        <a:cubicBezTo>
                          <a:pt x="56490" y="32523"/>
                          <a:pt x="65101" y="37776"/>
                          <a:pt x="70822" y="45249"/>
                        </a:cubicBezTo>
                        <a:cubicBezTo>
                          <a:pt x="78844" y="53919"/>
                          <a:pt x="81276" y="66662"/>
                          <a:pt x="92969" y="72637"/>
                        </a:cubicBezTo>
                        <a:cubicBezTo>
                          <a:pt x="94806" y="75320"/>
                          <a:pt x="102521" y="76984"/>
                          <a:pt x="96123" y="73460"/>
                        </a:cubicBezTo>
                        <a:cubicBezTo>
                          <a:pt x="84815" y="67776"/>
                          <a:pt x="80238" y="57001"/>
                          <a:pt x="74333" y="47362"/>
                        </a:cubicBezTo>
                        <a:cubicBezTo>
                          <a:pt x="68032" y="39749"/>
                          <a:pt x="60331" y="33219"/>
                          <a:pt x="52741" y="26594"/>
                        </a:cubicBezTo>
                        <a:cubicBezTo>
                          <a:pt x="47702" y="21430"/>
                          <a:pt x="46762" y="12963"/>
                          <a:pt x="44535" y="6553"/>
                        </a:cubicBezTo>
                        <a:cubicBezTo>
                          <a:pt x="61402" y="2976"/>
                          <a:pt x="76011" y="4172"/>
                          <a:pt x="91467" y="3373"/>
                        </a:cubicBezTo>
                        <a:cubicBezTo>
                          <a:pt x="115761" y="4671"/>
                          <a:pt x="140019" y="6059"/>
                          <a:pt x="164951" y="6379"/>
                        </a:cubicBezTo>
                        <a:cubicBezTo>
                          <a:pt x="172804" y="14331"/>
                          <a:pt x="187154" y="18636"/>
                          <a:pt x="188362" y="31431"/>
                        </a:cubicBezTo>
                        <a:cubicBezTo>
                          <a:pt x="190747" y="41190"/>
                          <a:pt x="192801" y="52079"/>
                          <a:pt x="204832" y="54996"/>
                        </a:cubicBezTo>
                        <a:cubicBezTo>
                          <a:pt x="213444" y="57258"/>
                          <a:pt x="219882" y="61604"/>
                          <a:pt x="223818" y="67861"/>
                        </a:cubicBezTo>
                        <a:cubicBezTo>
                          <a:pt x="226399" y="69062"/>
                          <a:pt x="225294" y="74373"/>
                          <a:pt x="227533" y="74826"/>
                        </a:cubicBezTo>
                        <a:close/>
                      </a:path>
                    </a:pathLst>
                  </a:custGeom>
                  <a:grpFill/>
                  <a:ln w="2746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85" name="Полилиния: фигура 84">
                    <a:extLst>
                      <a:ext uri="{FF2B5EF4-FFF2-40B4-BE49-F238E27FC236}">
                        <a16:creationId xmlns:a16="http://schemas.microsoft.com/office/drawing/2014/main" id="{B9A1EF20-16AE-435A-9012-91ACA203D69B}"/>
                      </a:ext>
                    </a:extLst>
                  </p:cNvPr>
                  <p:cNvSpPr/>
                  <p:nvPr/>
                </p:nvSpPr>
                <p:spPr>
                  <a:xfrm>
                    <a:off x="9791333" y="2381092"/>
                    <a:ext cx="197690" cy="117633"/>
                  </a:xfrm>
                  <a:custGeom>
                    <a:avLst/>
                    <a:gdLst>
                      <a:gd name="connsiteX0" fmla="*/ 121624 w 197690"/>
                      <a:gd name="connsiteY0" fmla="*/ 117189 h 117633"/>
                      <a:gd name="connsiteX1" fmla="*/ 106116 w 197690"/>
                      <a:gd name="connsiteY1" fmla="*/ 77182 h 117633"/>
                      <a:gd name="connsiteX2" fmla="*/ 85509 w 197690"/>
                      <a:gd name="connsiteY2" fmla="*/ 42391 h 117633"/>
                      <a:gd name="connsiteX3" fmla="*/ 76370 w 197690"/>
                      <a:gd name="connsiteY3" fmla="*/ 0 h 117633"/>
                      <a:gd name="connsiteX4" fmla="*/ 78713 w 197690"/>
                      <a:gd name="connsiteY4" fmla="*/ 14836 h 117633"/>
                      <a:gd name="connsiteX5" fmla="*/ 87063 w 197690"/>
                      <a:gd name="connsiteY5" fmla="*/ 45193 h 117633"/>
                      <a:gd name="connsiteX6" fmla="*/ 106963 w 197690"/>
                      <a:gd name="connsiteY6" fmla="*/ 80991 h 117633"/>
                      <a:gd name="connsiteX7" fmla="*/ 120626 w 197690"/>
                      <a:gd name="connsiteY7" fmla="*/ 117600 h 117633"/>
                      <a:gd name="connsiteX8" fmla="*/ 121619 w 197690"/>
                      <a:gd name="connsiteY8" fmla="*/ 117192 h 117633"/>
                      <a:gd name="connsiteX9" fmla="*/ 121619 w 197690"/>
                      <a:gd name="connsiteY9" fmla="*/ 117192 h 117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7690" h="117633">
                        <a:moveTo>
                          <a:pt x="121624" y="117189"/>
                        </a:moveTo>
                        <a:cubicBezTo>
                          <a:pt x="122147" y="100809"/>
                          <a:pt x="111931" y="90109"/>
                          <a:pt x="106116" y="77182"/>
                        </a:cubicBezTo>
                        <a:cubicBezTo>
                          <a:pt x="98564" y="66020"/>
                          <a:pt x="97852" y="50315"/>
                          <a:pt x="85509" y="42391"/>
                        </a:cubicBezTo>
                        <a:cubicBezTo>
                          <a:pt x="73105" y="33451"/>
                          <a:pt x="85005" y="11129"/>
                          <a:pt x="76370" y="0"/>
                        </a:cubicBezTo>
                        <a:cubicBezTo>
                          <a:pt x="75785" y="3591"/>
                          <a:pt x="80263" y="9316"/>
                          <a:pt x="78713" y="14836"/>
                        </a:cubicBezTo>
                        <a:cubicBezTo>
                          <a:pt x="78220" y="26487"/>
                          <a:pt x="76749" y="39666"/>
                          <a:pt x="87063" y="45193"/>
                        </a:cubicBezTo>
                        <a:cubicBezTo>
                          <a:pt x="98102" y="54236"/>
                          <a:pt x="98601" y="70135"/>
                          <a:pt x="106963" y="80991"/>
                        </a:cubicBezTo>
                        <a:cubicBezTo>
                          <a:pt x="112178" y="92795"/>
                          <a:pt x="121327" y="102591"/>
                          <a:pt x="120626" y="117600"/>
                        </a:cubicBezTo>
                        <a:lnTo>
                          <a:pt x="121619" y="117192"/>
                        </a:lnTo>
                        <a:lnTo>
                          <a:pt x="121619" y="117192"/>
                        </a:lnTo>
                        <a:close/>
                      </a:path>
                    </a:pathLst>
                  </a:custGeom>
                  <a:grpFill/>
                  <a:ln w="2746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86" name="Полилиния: фигура 85">
                    <a:extLst>
                      <a:ext uri="{FF2B5EF4-FFF2-40B4-BE49-F238E27FC236}">
                        <a16:creationId xmlns:a16="http://schemas.microsoft.com/office/drawing/2014/main" id="{2CBD0A46-5BE7-4623-8C19-2BB979CA6405}"/>
                      </a:ext>
                    </a:extLst>
                  </p:cNvPr>
                  <p:cNvSpPr/>
                  <p:nvPr/>
                </p:nvSpPr>
                <p:spPr>
                  <a:xfrm>
                    <a:off x="9867688" y="2362623"/>
                    <a:ext cx="16217" cy="21489"/>
                  </a:xfrm>
                  <a:custGeom>
                    <a:avLst/>
                    <a:gdLst>
                      <a:gd name="connsiteX0" fmla="*/ 15856 w 16217"/>
                      <a:gd name="connsiteY0" fmla="*/ 59 h 21489"/>
                      <a:gd name="connsiteX1" fmla="*/ 337 w 16217"/>
                      <a:gd name="connsiteY1" fmla="*/ 21429 h 21489"/>
                      <a:gd name="connsiteX2" fmla="*/ 15856 w 16217"/>
                      <a:gd name="connsiteY2" fmla="*/ 59 h 21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217" h="21489">
                        <a:moveTo>
                          <a:pt x="15856" y="59"/>
                        </a:moveTo>
                        <a:cubicBezTo>
                          <a:pt x="10961" y="6947"/>
                          <a:pt x="3449" y="15264"/>
                          <a:pt x="337" y="21429"/>
                        </a:cubicBezTo>
                        <a:cubicBezTo>
                          <a:pt x="5472" y="14586"/>
                          <a:pt x="13024" y="5779"/>
                          <a:pt x="15856" y="59"/>
                        </a:cubicBezTo>
                        <a:close/>
                      </a:path>
                    </a:pathLst>
                  </a:custGeom>
                  <a:grpFill/>
                  <a:ln w="2746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87" name="Полилиния: фигура 86">
                    <a:extLst>
                      <a:ext uri="{FF2B5EF4-FFF2-40B4-BE49-F238E27FC236}">
                        <a16:creationId xmlns:a16="http://schemas.microsoft.com/office/drawing/2014/main" id="{FC1A165B-3539-4FA0-BBCE-EC12FFD62D00}"/>
                      </a:ext>
                    </a:extLst>
                  </p:cNvPr>
                  <p:cNvSpPr/>
                  <p:nvPr/>
                </p:nvSpPr>
                <p:spPr>
                  <a:xfrm>
                    <a:off x="9849041" y="2357223"/>
                    <a:ext cx="252587" cy="76840"/>
                  </a:xfrm>
                  <a:custGeom>
                    <a:avLst/>
                    <a:gdLst>
                      <a:gd name="connsiteX0" fmla="*/ 158446 w 252587"/>
                      <a:gd name="connsiteY0" fmla="*/ 5458 h 76840"/>
                      <a:gd name="connsiteX1" fmla="*/ 181415 w 252587"/>
                      <a:gd name="connsiteY1" fmla="*/ 30191 h 76840"/>
                      <a:gd name="connsiteX2" fmla="*/ 200965 w 252587"/>
                      <a:gd name="connsiteY2" fmla="*/ 54677 h 76840"/>
                      <a:gd name="connsiteX3" fmla="*/ 214118 w 252587"/>
                      <a:gd name="connsiteY3" fmla="*/ 66179 h 76840"/>
                      <a:gd name="connsiteX4" fmla="*/ 149243 w 252587"/>
                      <a:gd name="connsiteY4" fmla="*/ 66912 h 76840"/>
                      <a:gd name="connsiteX5" fmla="*/ 93892 w 252587"/>
                      <a:gd name="connsiteY5" fmla="*/ 71456 h 76840"/>
                      <a:gd name="connsiteX6" fmla="*/ 58651 w 252587"/>
                      <a:gd name="connsiteY6" fmla="*/ 32958 h 76840"/>
                      <a:gd name="connsiteX7" fmla="*/ 41701 w 252587"/>
                      <a:gd name="connsiteY7" fmla="*/ 5906 h 76840"/>
                      <a:gd name="connsiteX8" fmla="*/ 71157 w 252587"/>
                      <a:gd name="connsiteY8" fmla="*/ 2382 h 76840"/>
                      <a:gd name="connsiteX9" fmla="*/ 158444 w 252587"/>
                      <a:gd name="connsiteY9" fmla="*/ 5460 h 76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2587" h="76840">
                        <a:moveTo>
                          <a:pt x="158446" y="5458"/>
                        </a:moveTo>
                        <a:cubicBezTo>
                          <a:pt x="166764" y="13182"/>
                          <a:pt x="179994" y="17727"/>
                          <a:pt x="181415" y="30191"/>
                        </a:cubicBezTo>
                        <a:cubicBezTo>
                          <a:pt x="184061" y="40802"/>
                          <a:pt x="188209" y="51432"/>
                          <a:pt x="200965" y="54677"/>
                        </a:cubicBezTo>
                        <a:cubicBezTo>
                          <a:pt x="205816" y="57111"/>
                          <a:pt x="217630" y="61889"/>
                          <a:pt x="214118" y="66179"/>
                        </a:cubicBezTo>
                        <a:cubicBezTo>
                          <a:pt x="192721" y="66155"/>
                          <a:pt x="171975" y="64830"/>
                          <a:pt x="149243" y="66912"/>
                        </a:cubicBezTo>
                        <a:cubicBezTo>
                          <a:pt x="130818" y="68382"/>
                          <a:pt x="112214" y="70180"/>
                          <a:pt x="93892" y="71456"/>
                        </a:cubicBezTo>
                        <a:cubicBezTo>
                          <a:pt x="75963" y="63376"/>
                          <a:pt x="73383" y="43608"/>
                          <a:pt x="58651" y="32958"/>
                        </a:cubicBezTo>
                        <a:cubicBezTo>
                          <a:pt x="50643" y="25694"/>
                          <a:pt x="41291" y="18300"/>
                          <a:pt x="41701" y="5906"/>
                        </a:cubicBezTo>
                        <a:cubicBezTo>
                          <a:pt x="51154" y="720"/>
                          <a:pt x="61729" y="3784"/>
                          <a:pt x="71157" y="2382"/>
                        </a:cubicBezTo>
                        <a:cubicBezTo>
                          <a:pt x="101217" y="1927"/>
                          <a:pt x="129457" y="4290"/>
                          <a:pt x="158444" y="5460"/>
                        </a:cubicBezTo>
                        <a:close/>
                      </a:path>
                    </a:pathLst>
                  </a:custGeom>
                  <a:grpFill/>
                  <a:ln w="98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88" name="Полилиния: фигура 87">
                    <a:extLst>
                      <a:ext uri="{FF2B5EF4-FFF2-40B4-BE49-F238E27FC236}">
                        <a16:creationId xmlns:a16="http://schemas.microsoft.com/office/drawing/2014/main" id="{32A90FC6-FE57-4111-8A2C-603E6FCDE9D2}"/>
                      </a:ext>
                    </a:extLst>
                  </p:cNvPr>
                  <p:cNvSpPr/>
                  <p:nvPr/>
                </p:nvSpPr>
                <p:spPr>
                  <a:xfrm>
                    <a:off x="9896706" y="2422114"/>
                    <a:ext cx="194756" cy="86122"/>
                  </a:xfrm>
                  <a:custGeom>
                    <a:avLst/>
                    <a:gdLst>
                      <a:gd name="connsiteX0" fmla="*/ 156723 w 194756"/>
                      <a:gd name="connsiteY0" fmla="*/ 5029 h 86122"/>
                      <a:gd name="connsiteX1" fmla="*/ 178668 w 194756"/>
                      <a:gd name="connsiteY1" fmla="*/ 15364 h 86122"/>
                      <a:gd name="connsiteX2" fmla="*/ 163100 w 194756"/>
                      <a:gd name="connsiteY2" fmla="*/ 49950 h 86122"/>
                      <a:gd name="connsiteX3" fmla="*/ 133436 w 194756"/>
                      <a:gd name="connsiteY3" fmla="*/ 84053 h 86122"/>
                      <a:gd name="connsiteX4" fmla="*/ 87582 w 194756"/>
                      <a:gd name="connsiteY4" fmla="*/ 82782 h 86122"/>
                      <a:gd name="connsiteX5" fmla="*/ 33148 w 194756"/>
                      <a:gd name="connsiteY5" fmla="*/ 81005 h 86122"/>
                      <a:gd name="connsiteX6" fmla="*/ 23280 w 194756"/>
                      <a:gd name="connsiteY6" fmla="*/ 66315 h 86122"/>
                      <a:gd name="connsiteX7" fmla="*/ 36608 w 194756"/>
                      <a:gd name="connsiteY7" fmla="*/ 31178 h 86122"/>
                      <a:gd name="connsiteX8" fmla="*/ 56111 w 194756"/>
                      <a:gd name="connsiteY8" fmla="*/ 8057 h 86122"/>
                      <a:gd name="connsiteX9" fmla="*/ 140138 w 194756"/>
                      <a:gd name="connsiteY9" fmla="*/ 4185 h 86122"/>
                      <a:gd name="connsiteX10" fmla="*/ 156726 w 194756"/>
                      <a:gd name="connsiteY10" fmla="*/ 5029 h 86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94756" h="86122">
                        <a:moveTo>
                          <a:pt x="156723" y="5029"/>
                        </a:moveTo>
                        <a:cubicBezTo>
                          <a:pt x="167355" y="4810"/>
                          <a:pt x="176281" y="7785"/>
                          <a:pt x="178668" y="15364"/>
                        </a:cubicBezTo>
                        <a:cubicBezTo>
                          <a:pt x="183291" y="23645"/>
                          <a:pt x="168430" y="38718"/>
                          <a:pt x="163100" y="49950"/>
                        </a:cubicBezTo>
                        <a:cubicBezTo>
                          <a:pt x="153614" y="60809"/>
                          <a:pt x="150965" y="81560"/>
                          <a:pt x="133436" y="84053"/>
                        </a:cubicBezTo>
                        <a:cubicBezTo>
                          <a:pt x="116722" y="85994"/>
                          <a:pt x="102889" y="83157"/>
                          <a:pt x="87582" y="82782"/>
                        </a:cubicBezTo>
                        <a:cubicBezTo>
                          <a:pt x="69767" y="81703"/>
                          <a:pt x="51806" y="80809"/>
                          <a:pt x="33148" y="81005"/>
                        </a:cubicBezTo>
                        <a:cubicBezTo>
                          <a:pt x="32275" y="73467"/>
                          <a:pt x="16582" y="77706"/>
                          <a:pt x="23280" y="66315"/>
                        </a:cubicBezTo>
                        <a:cubicBezTo>
                          <a:pt x="25073" y="55138"/>
                          <a:pt x="32140" y="42880"/>
                          <a:pt x="36608" y="31178"/>
                        </a:cubicBezTo>
                        <a:cubicBezTo>
                          <a:pt x="39147" y="23923"/>
                          <a:pt x="43573" y="8517"/>
                          <a:pt x="56111" y="8057"/>
                        </a:cubicBezTo>
                        <a:cubicBezTo>
                          <a:pt x="83882" y="7140"/>
                          <a:pt x="114211" y="2017"/>
                          <a:pt x="140138" y="4185"/>
                        </a:cubicBezTo>
                        <a:cubicBezTo>
                          <a:pt x="145690" y="4432"/>
                          <a:pt x="151207" y="4730"/>
                          <a:pt x="156726" y="5029"/>
                        </a:cubicBezTo>
                        <a:close/>
                      </a:path>
                    </a:pathLst>
                  </a:custGeom>
                  <a:grpFill/>
                  <a:ln w="98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89" name="Полилиния: фигура 88">
                    <a:extLst>
                      <a:ext uri="{FF2B5EF4-FFF2-40B4-BE49-F238E27FC236}">
                        <a16:creationId xmlns:a16="http://schemas.microsoft.com/office/drawing/2014/main" id="{EB138F02-DD8D-41FA-90AE-C068A61AB52D}"/>
                      </a:ext>
                    </a:extLst>
                  </p:cNvPr>
                  <p:cNvSpPr/>
                  <p:nvPr/>
                </p:nvSpPr>
                <p:spPr>
                  <a:xfrm>
                    <a:off x="9801135" y="2364020"/>
                    <a:ext cx="196549" cy="125796"/>
                  </a:xfrm>
                  <a:custGeom>
                    <a:avLst/>
                    <a:gdLst>
                      <a:gd name="connsiteX0" fmla="*/ 84721 w 196549"/>
                      <a:gd name="connsiteY0" fmla="*/ 122 h 125796"/>
                      <a:gd name="connsiteX1" fmla="*/ 104887 w 196549"/>
                      <a:gd name="connsiteY1" fmla="*/ 29659 h 125796"/>
                      <a:gd name="connsiteX2" fmla="*/ 130554 w 196549"/>
                      <a:gd name="connsiteY2" fmla="*/ 61831 h 125796"/>
                      <a:gd name="connsiteX3" fmla="*/ 133230 w 196549"/>
                      <a:gd name="connsiteY3" fmla="*/ 79030 h 125796"/>
                      <a:gd name="connsiteX4" fmla="*/ 119335 w 196549"/>
                      <a:gd name="connsiteY4" fmla="*/ 112110 h 125796"/>
                      <a:gd name="connsiteX5" fmla="*/ 111931 w 196549"/>
                      <a:gd name="connsiteY5" fmla="*/ 123057 h 125796"/>
                      <a:gd name="connsiteX6" fmla="*/ 86805 w 196549"/>
                      <a:gd name="connsiteY6" fmla="*/ 69775 h 125796"/>
                      <a:gd name="connsiteX7" fmla="*/ 71272 w 196549"/>
                      <a:gd name="connsiteY7" fmla="*/ 41833 h 125796"/>
                      <a:gd name="connsiteX8" fmla="*/ 73700 w 196549"/>
                      <a:gd name="connsiteY8" fmla="*/ 12405 h 125796"/>
                      <a:gd name="connsiteX9" fmla="*/ 84718 w 196549"/>
                      <a:gd name="connsiteY9" fmla="*/ 121 h 125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549" h="125796">
                        <a:moveTo>
                          <a:pt x="84721" y="122"/>
                        </a:moveTo>
                        <a:cubicBezTo>
                          <a:pt x="87617" y="12363"/>
                          <a:pt x="94207" y="22668"/>
                          <a:pt x="104887" y="29659"/>
                        </a:cubicBezTo>
                        <a:cubicBezTo>
                          <a:pt x="115758" y="38738"/>
                          <a:pt x="119694" y="52799"/>
                          <a:pt x="130554" y="61831"/>
                        </a:cubicBezTo>
                        <a:cubicBezTo>
                          <a:pt x="137521" y="64875"/>
                          <a:pt x="142171" y="69129"/>
                          <a:pt x="133230" y="79030"/>
                        </a:cubicBezTo>
                        <a:cubicBezTo>
                          <a:pt x="128297" y="90106"/>
                          <a:pt x="124762" y="100892"/>
                          <a:pt x="119335" y="112110"/>
                        </a:cubicBezTo>
                        <a:cubicBezTo>
                          <a:pt x="117485" y="116257"/>
                          <a:pt x="115065" y="132019"/>
                          <a:pt x="111931" y="123057"/>
                        </a:cubicBezTo>
                        <a:cubicBezTo>
                          <a:pt x="104959" y="104453"/>
                          <a:pt x="93441" y="88580"/>
                          <a:pt x="86805" y="69775"/>
                        </a:cubicBezTo>
                        <a:cubicBezTo>
                          <a:pt x="81314" y="60676"/>
                          <a:pt x="68931" y="55498"/>
                          <a:pt x="71272" y="41833"/>
                        </a:cubicBezTo>
                        <a:cubicBezTo>
                          <a:pt x="72691" y="31892"/>
                          <a:pt x="67122" y="23715"/>
                          <a:pt x="73700" y="12405"/>
                        </a:cubicBezTo>
                        <a:cubicBezTo>
                          <a:pt x="76473" y="8808"/>
                          <a:pt x="81165" y="1725"/>
                          <a:pt x="84718" y="121"/>
                        </a:cubicBezTo>
                        <a:close/>
                      </a:path>
                    </a:pathLst>
                  </a:custGeom>
                  <a:grpFill/>
                  <a:ln w="980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90" name="Полилиния: фигура 89">
                    <a:extLst>
                      <a:ext uri="{FF2B5EF4-FFF2-40B4-BE49-F238E27FC236}">
                        <a16:creationId xmlns:a16="http://schemas.microsoft.com/office/drawing/2014/main" id="{7D96E1B8-64F4-4EC4-8FCF-E67BB0F66939}"/>
                      </a:ext>
                    </a:extLst>
                  </p:cNvPr>
                  <p:cNvSpPr/>
                  <p:nvPr/>
                </p:nvSpPr>
                <p:spPr>
                  <a:xfrm>
                    <a:off x="10061130" y="2422576"/>
                    <a:ext cx="7277" cy="2808"/>
                  </a:xfrm>
                  <a:custGeom>
                    <a:avLst/>
                    <a:gdLst>
                      <a:gd name="connsiteX0" fmla="*/ 4952 w 7277"/>
                      <a:gd name="connsiteY0" fmla="*/ 153 h 2808"/>
                      <a:gd name="connsiteX1" fmla="*/ 4952 w 7277"/>
                      <a:gd name="connsiteY1" fmla="*/ 153 h 2808"/>
                      <a:gd name="connsiteX2" fmla="*/ 4952 w 7277"/>
                      <a:gd name="connsiteY2" fmla="*/ 153 h 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277" h="2808">
                        <a:moveTo>
                          <a:pt x="4952" y="153"/>
                        </a:moveTo>
                        <a:cubicBezTo>
                          <a:pt x="10143" y="5652"/>
                          <a:pt x="-6294" y="829"/>
                          <a:pt x="4952" y="153"/>
                        </a:cubicBezTo>
                        <a:lnTo>
                          <a:pt x="4952" y="153"/>
                        </a:lnTo>
                        <a:close/>
                      </a:path>
                    </a:pathLst>
                  </a:custGeom>
                  <a:grpFill/>
                  <a:ln w="87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91" name="Полилиния: фигура 90">
                    <a:extLst>
                      <a:ext uri="{FF2B5EF4-FFF2-40B4-BE49-F238E27FC236}">
                        <a16:creationId xmlns:a16="http://schemas.microsoft.com/office/drawing/2014/main" id="{0718793E-6E93-4B11-8665-E32CAF5DFDF7}"/>
                      </a:ext>
                    </a:extLst>
                  </p:cNvPr>
                  <p:cNvSpPr/>
                  <p:nvPr/>
                </p:nvSpPr>
                <p:spPr>
                  <a:xfrm>
                    <a:off x="9888235" y="2361102"/>
                    <a:ext cx="4193" cy="2678"/>
                  </a:xfrm>
                  <a:custGeom>
                    <a:avLst/>
                    <a:gdLst>
                      <a:gd name="connsiteX0" fmla="*/ 3855 w 4193"/>
                      <a:gd name="connsiteY0" fmla="*/ 103 h 2678"/>
                      <a:gd name="connsiteX1" fmla="*/ 3855 w 4193"/>
                      <a:gd name="connsiteY1" fmla="*/ 103 h 2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193" h="2678">
                        <a:moveTo>
                          <a:pt x="3855" y="103"/>
                        </a:moveTo>
                        <a:cubicBezTo>
                          <a:pt x="1848" y="6023"/>
                          <a:pt x="-1659" y="-300"/>
                          <a:pt x="3855" y="103"/>
                        </a:cubicBezTo>
                        <a:close/>
                      </a:path>
                    </a:pathLst>
                  </a:custGeom>
                  <a:grpFill/>
                  <a:ln w="87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92" name="Полилиния: фигура 91">
                    <a:extLst>
                      <a:ext uri="{FF2B5EF4-FFF2-40B4-BE49-F238E27FC236}">
                        <a16:creationId xmlns:a16="http://schemas.microsoft.com/office/drawing/2014/main" id="{AA25F2CE-E1E5-447F-BFF6-C3B991C4EA5F}"/>
                      </a:ext>
                    </a:extLst>
                  </p:cNvPr>
                  <p:cNvSpPr/>
                  <p:nvPr/>
                </p:nvSpPr>
                <p:spPr>
                  <a:xfrm>
                    <a:off x="9883577" y="2362313"/>
                    <a:ext cx="3572" cy="2048"/>
                  </a:xfrm>
                  <a:custGeom>
                    <a:avLst/>
                    <a:gdLst>
                      <a:gd name="connsiteX0" fmla="*/ 2899 w 3572"/>
                      <a:gd name="connsiteY0" fmla="*/ 75 h 2048"/>
                      <a:gd name="connsiteX1" fmla="*/ 2899 w 3572"/>
                      <a:gd name="connsiteY1" fmla="*/ 75 h 2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72" h="2048">
                        <a:moveTo>
                          <a:pt x="2899" y="75"/>
                        </a:moveTo>
                        <a:cubicBezTo>
                          <a:pt x="2959" y="4341"/>
                          <a:pt x="-2103" y="310"/>
                          <a:pt x="2899" y="75"/>
                        </a:cubicBezTo>
                        <a:close/>
                      </a:path>
                    </a:pathLst>
                  </a:custGeom>
                  <a:grpFill/>
                  <a:ln w="87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93" name="Полилиния: фигура 92">
                    <a:extLst>
                      <a:ext uri="{FF2B5EF4-FFF2-40B4-BE49-F238E27FC236}">
                        <a16:creationId xmlns:a16="http://schemas.microsoft.com/office/drawing/2014/main" id="{A9D710FD-6967-45EB-9A18-C4670B77F093}"/>
                      </a:ext>
                    </a:extLst>
                  </p:cNvPr>
                  <p:cNvSpPr/>
                  <p:nvPr/>
                </p:nvSpPr>
                <p:spPr>
                  <a:xfrm>
                    <a:off x="9869099" y="2380580"/>
                    <a:ext cx="4371" cy="3070"/>
                  </a:xfrm>
                  <a:custGeom>
                    <a:avLst/>
                    <a:gdLst>
                      <a:gd name="connsiteX0" fmla="*/ 3438 w 4371"/>
                      <a:gd name="connsiteY0" fmla="*/ 68 h 3070"/>
                      <a:gd name="connsiteX1" fmla="*/ 3438 w 4371"/>
                      <a:gd name="connsiteY1" fmla="*/ 68 h 3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371" h="3070">
                        <a:moveTo>
                          <a:pt x="3438" y="68"/>
                        </a:moveTo>
                        <a:cubicBezTo>
                          <a:pt x="2742" y="6468"/>
                          <a:pt x="-1645" y="661"/>
                          <a:pt x="3438" y="68"/>
                        </a:cubicBezTo>
                        <a:close/>
                      </a:path>
                    </a:pathLst>
                  </a:custGeom>
                  <a:grpFill/>
                  <a:ln w="87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94" name="Полилиния: фигура 93">
                    <a:extLst>
                      <a:ext uri="{FF2B5EF4-FFF2-40B4-BE49-F238E27FC236}">
                        <a16:creationId xmlns:a16="http://schemas.microsoft.com/office/drawing/2014/main" id="{95B9E5C5-EEDB-423A-9A7C-5D892334FECC}"/>
                      </a:ext>
                    </a:extLst>
                  </p:cNvPr>
                  <p:cNvSpPr/>
                  <p:nvPr/>
                </p:nvSpPr>
                <p:spPr>
                  <a:xfrm>
                    <a:off x="9869099" y="2380580"/>
                    <a:ext cx="4371" cy="3070"/>
                  </a:xfrm>
                  <a:custGeom>
                    <a:avLst/>
                    <a:gdLst>
                      <a:gd name="connsiteX0" fmla="*/ 3438 w 4371"/>
                      <a:gd name="connsiteY0" fmla="*/ 68 h 3070"/>
                      <a:gd name="connsiteX1" fmla="*/ 3438 w 4371"/>
                      <a:gd name="connsiteY1" fmla="*/ 68 h 3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371" h="3070">
                        <a:moveTo>
                          <a:pt x="3438" y="68"/>
                        </a:moveTo>
                        <a:cubicBezTo>
                          <a:pt x="2742" y="6468"/>
                          <a:pt x="-1645" y="661"/>
                          <a:pt x="3438" y="68"/>
                        </a:cubicBezTo>
                        <a:close/>
                      </a:path>
                    </a:pathLst>
                  </a:custGeom>
                  <a:grpFill/>
                  <a:ln w="87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95" name="Полилиния: фигура 94">
                    <a:extLst>
                      <a:ext uri="{FF2B5EF4-FFF2-40B4-BE49-F238E27FC236}">
                        <a16:creationId xmlns:a16="http://schemas.microsoft.com/office/drawing/2014/main" id="{231C79B1-22D4-4E8B-A1A5-217DE7FB8A96}"/>
                      </a:ext>
                    </a:extLst>
                  </p:cNvPr>
                  <p:cNvSpPr/>
                  <p:nvPr/>
                </p:nvSpPr>
                <p:spPr>
                  <a:xfrm>
                    <a:off x="9943571" y="2430597"/>
                    <a:ext cx="3223" cy="2048"/>
                  </a:xfrm>
                  <a:custGeom>
                    <a:avLst/>
                    <a:gdLst>
                      <a:gd name="connsiteX0" fmla="*/ 3097 w 3223"/>
                      <a:gd name="connsiteY0" fmla="*/ 116 h 2048"/>
                      <a:gd name="connsiteX1" fmla="*/ 3097 w 3223"/>
                      <a:gd name="connsiteY1" fmla="*/ 116 h 2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23" h="2048">
                        <a:moveTo>
                          <a:pt x="3097" y="116"/>
                        </a:moveTo>
                        <a:cubicBezTo>
                          <a:pt x="884" y="4723"/>
                          <a:pt x="-1007" y="-566"/>
                          <a:pt x="3097" y="116"/>
                        </a:cubicBezTo>
                        <a:close/>
                      </a:path>
                    </a:pathLst>
                  </a:custGeom>
                  <a:grpFill/>
                  <a:ln w="87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96" name="Полилиния: фигура 95">
                    <a:extLst>
                      <a:ext uri="{FF2B5EF4-FFF2-40B4-BE49-F238E27FC236}">
                        <a16:creationId xmlns:a16="http://schemas.microsoft.com/office/drawing/2014/main" id="{76ED85B5-495A-4BCA-8268-3BDBCECEF143}"/>
                      </a:ext>
                    </a:extLst>
                  </p:cNvPr>
                  <p:cNvSpPr/>
                  <p:nvPr/>
                </p:nvSpPr>
                <p:spPr>
                  <a:xfrm>
                    <a:off x="9909903" y="2489334"/>
                    <a:ext cx="9300" cy="6805"/>
                  </a:xfrm>
                  <a:custGeom>
                    <a:avLst/>
                    <a:gdLst>
                      <a:gd name="connsiteX0" fmla="*/ 7311 w 9300"/>
                      <a:gd name="connsiteY0" fmla="*/ 134 h 6805"/>
                      <a:gd name="connsiteX1" fmla="*/ 3487 w 9300"/>
                      <a:gd name="connsiteY1" fmla="*/ 3627 h 6805"/>
                      <a:gd name="connsiteX2" fmla="*/ 7311 w 9300"/>
                      <a:gd name="connsiteY2" fmla="*/ 134 h 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300" h="6805">
                        <a:moveTo>
                          <a:pt x="7311" y="134"/>
                        </a:moveTo>
                        <a:cubicBezTo>
                          <a:pt x="8187" y="3622"/>
                          <a:pt x="2458" y="10962"/>
                          <a:pt x="3487" y="3627"/>
                        </a:cubicBezTo>
                        <a:cubicBezTo>
                          <a:pt x="1475" y="1736"/>
                          <a:pt x="5494" y="308"/>
                          <a:pt x="7311" y="134"/>
                        </a:cubicBezTo>
                        <a:close/>
                      </a:path>
                    </a:pathLst>
                  </a:custGeom>
                  <a:grpFill/>
                  <a:ln w="87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97" name="Рисунок 13">
                  <a:extLst>
                    <a:ext uri="{FF2B5EF4-FFF2-40B4-BE49-F238E27FC236}">
                      <a16:creationId xmlns:a16="http://schemas.microsoft.com/office/drawing/2014/main" id="{75823A23-05A8-4131-8F8A-8A59441EE2C8}"/>
                    </a:ext>
                  </a:extLst>
                </p:cNvPr>
                <p:cNvGrpSpPr/>
                <p:nvPr/>
              </p:nvGrpSpPr>
              <p:grpSpPr>
                <a:xfrm>
                  <a:off x="9624551" y="2355741"/>
                  <a:ext cx="379685" cy="155985"/>
                  <a:chOff x="9624551" y="2355741"/>
                  <a:chExt cx="379685" cy="155985"/>
                </a:xfrm>
                <a:grpFill/>
              </p:grpSpPr>
              <p:sp>
                <p:nvSpPr>
                  <p:cNvPr id="98" name="Полилиния: фигура 97">
                    <a:extLst>
                      <a:ext uri="{FF2B5EF4-FFF2-40B4-BE49-F238E27FC236}">
                        <a16:creationId xmlns:a16="http://schemas.microsoft.com/office/drawing/2014/main" id="{2A8B7CC5-0F19-41B5-9E94-46F6DAA8584F}"/>
                      </a:ext>
                    </a:extLst>
                  </p:cNvPr>
                  <p:cNvSpPr/>
                  <p:nvPr/>
                </p:nvSpPr>
                <p:spPr>
                  <a:xfrm>
                    <a:off x="9729155" y="2420968"/>
                    <a:ext cx="219564" cy="90758"/>
                  </a:xfrm>
                  <a:custGeom>
                    <a:avLst/>
                    <a:gdLst>
                      <a:gd name="connsiteX0" fmla="*/ 198456 w 219564"/>
                      <a:gd name="connsiteY0" fmla="*/ 15901 h 90758"/>
                      <a:gd name="connsiteX1" fmla="*/ 183697 w 219564"/>
                      <a:gd name="connsiteY1" fmla="*/ 42552 h 90758"/>
                      <a:gd name="connsiteX2" fmla="*/ 146710 w 219564"/>
                      <a:gd name="connsiteY2" fmla="*/ 84990 h 90758"/>
                      <a:gd name="connsiteX3" fmla="*/ 97759 w 219564"/>
                      <a:gd name="connsiteY3" fmla="*/ 86945 h 90758"/>
                      <a:gd name="connsiteX4" fmla="*/ 70516 w 219564"/>
                      <a:gd name="connsiteY4" fmla="*/ 84688 h 90758"/>
                      <a:gd name="connsiteX5" fmla="*/ 39863 w 219564"/>
                      <a:gd name="connsiteY5" fmla="*/ 84929 h 90758"/>
                      <a:gd name="connsiteX6" fmla="*/ 25346 w 219564"/>
                      <a:gd name="connsiteY6" fmla="*/ 78432 h 90758"/>
                      <a:gd name="connsiteX7" fmla="*/ 36424 w 219564"/>
                      <a:gd name="connsiteY7" fmla="*/ 54552 h 90758"/>
                      <a:gd name="connsiteX8" fmla="*/ 53418 w 219564"/>
                      <a:gd name="connsiteY8" fmla="*/ 28487 h 90758"/>
                      <a:gd name="connsiteX9" fmla="*/ 69642 w 219564"/>
                      <a:gd name="connsiteY9" fmla="*/ 9800 h 90758"/>
                      <a:gd name="connsiteX10" fmla="*/ 91426 w 219564"/>
                      <a:gd name="connsiteY10" fmla="*/ 8710 h 90758"/>
                      <a:gd name="connsiteX11" fmla="*/ 140924 w 219564"/>
                      <a:gd name="connsiteY11" fmla="*/ 4784 h 90758"/>
                      <a:gd name="connsiteX12" fmla="*/ 187443 w 219564"/>
                      <a:gd name="connsiteY12" fmla="*/ 6504 h 90758"/>
                      <a:gd name="connsiteX13" fmla="*/ 199567 w 219564"/>
                      <a:gd name="connsiteY13" fmla="*/ 16706 h 90758"/>
                      <a:gd name="connsiteX14" fmla="*/ 178593 w 219564"/>
                      <a:gd name="connsiteY14" fmla="*/ 4923 h 90758"/>
                      <a:gd name="connsiteX15" fmla="*/ 121626 w 219564"/>
                      <a:gd name="connsiteY15" fmla="*/ 5691 h 90758"/>
                      <a:gd name="connsiteX16" fmla="*/ 69864 w 219564"/>
                      <a:gd name="connsiteY16" fmla="*/ 9355 h 90758"/>
                      <a:gd name="connsiteX17" fmla="*/ 52376 w 219564"/>
                      <a:gd name="connsiteY17" fmla="*/ 28705 h 90758"/>
                      <a:gd name="connsiteX18" fmla="*/ 35388 w 219564"/>
                      <a:gd name="connsiteY18" fmla="*/ 54776 h 90758"/>
                      <a:gd name="connsiteX19" fmla="*/ 23894 w 219564"/>
                      <a:gd name="connsiteY19" fmla="*/ 79209 h 90758"/>
                      <a:gd name="connsiteX20" fmla="*/ 37372 w 219564"/>
                      <a:gd name="connsiteY20" fmla="*/ 85705 h 90758"/>
                      <a:gd name="connsiteX21" fmla="*/ 69806 w 219564"/>
                      <a:gd name="connsiteY21" fmla="*/ 85494 h 90758"/>
                      <a:gd name="connsiteX22" fmla="*/ 99971 w 219564"/>
                      <a:gd name="connsiteY22" fmla="*/ 88481 h 90758"/>
                      <a:gd name="connsiteX23" fmla="*/ 146548 w 219564"/>
                      <a:gd name="connsiteY23" fmla="*/ 85590 h 90758"/>
                      <a:gd name="connsiteX24" fmla="*/ 171681 w 219564"/>
                      <a:gd name="connsiteY24" fmla="*/ 57259 h 90758"/>
                      <a:gd name="connsiteX25" fmla="*/ 201142 w 219564"/>
                      <a:gd name="connsiteY25" fmla="*/ 21255 h 90758"/>
                      <a:gd name="connsiteX26" fmla="*/ 198449 w 219564"/>
                      <a:gd name="connsiteY26" fmla="*/ 15903 h 9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19564" h="90758">
                        <a:moveTo>
                          <a:pt x="198456" y="15901"/>
                        </a:moveTo>
                        <a:cubicBezTo>
                          <a:pt x="206012" y="20214"/>
                          <a:pt x="190137" y="33606"/>
                          <a:pt x="183697" y="42552"/>
                        </a:cubicBezTo>
                        <a:cubicBezTo>
                          <a:pt x="171167" y="56677"/>
                          <a:pt x="159322" y="70879"/>
                          <a:pt x="146710" y="84990"/>
                        </a:cubicBezTo>
                        <a:cubicBezTo>
                          <a:pt x="126882" y="90423"/>
                          <a:pt x="112964" y="87456"/>
                          <a:pt x="97759" y="86945"/>
                        </a:cubicBezTo>
                        <a:cubicBezTo>
                          <a:pt x="89464" y="85442"/>
                          <a:pt x="81234" y="83675"/>
                          <a:pt x="70516" y="84688"/>
                        </a:cubicBezTo>
                        <a:cubicBezTo>
                          <a:pt x="59938" y="85147"/>
                          <a:pt x="52221" y="82118"/>
                          <a:pt x="39863" y="84929"/>
                        </a:cubicBezTo>
                        <a:cubicBezTo>
                          <a:pt x="30595" y="85595"/>
                          <a:pt x="37404" y="75468"/>
                          <a:pt x="25346" y="78432"/>
                        </a:cubicBezTo>
                        <a:cubicBezTo>
                          <a:pt x="26145" y="73428"/>
                          <a:pt x="33114" y="62099"/>
                          <a:pt x="36424" y="54552"/>
                        </a:cubicBezTo>
                        <a:cubicBezTo>
                          <a:pt x="41987" y="45814"/>
                          <a:pt x="51670" y="36416"/>
                          <a:pt x="53418" y="28487"/>
                        </a:cubicBezTo>
                        <a:cubicBezTo>
                          <a:pt x="56576" y="22325"/>
                          <a:pt x="66179" y="14696"/>
                          <a:pt x="69642" y="9800"/>
                        </a:cubicBezTo>
                        <a:cubicBezTo>
                          <a:pt x="73542" y="10936"/>
                          <a:pt x="84829" y="8894"/>
                          <a:pt x="91426" y="8710"/>
                        </a:cubicBezTo>
                        <a:cubicBezTo>
                          <a:pt x="108167" y="7087"/>
                          <a:pt x="124112" y="6501"/>
                          <a:pt x="140924" y="4784"/>
                        </a:cubicBezTo>
                        <a:cubicBezTo>
                          <a:pt x="157161" y="4519"/>
                          <a:pt x="172493" y="5366"/>
                          <a:pt x="187443" y="6504"/>
                        </a:cubicBezTo>
                        <a:cubicBezTo>
                          <a:pt x="194599" y="7537"/>
                          <a:pt x="198629" y="11727"/>
                          <a:pt x="199567" y="16706"/>
                        </a:cubicBezTo>
                        <a:cubicBezTo>
                          <a:pt x="201320" y="7261"/>
                          <a:pt x="189617" y="5104"/>
                          <a:pt x="178593" y="4923"/>
                        </a:cubicBezTo>
                        <a:cubicBezTo>
                          <a:pt x="160547" y="4097"/>
                          <a:pt x="142858" y="2721"/>
                          <a:pt x="121626" y="5691"/>
                        </a:cubicBezTo>
                        <a:cubicBezTo>
                          <a:pt x="104850" y="6304"/>
                          <a:pt x="86596" y="8783"/>
                          <a:pt x="69864" y="9355"/>
                        </a:cubicBezTo>
                        <a:cubicBezTo>
                          <a:pt x="62857" y="14641"/>
                          <a:pt x="56841" y="22732"/>
                          <a:pt x="52376" y="28705"/>
                        </a:cubicBezTo>
                        <a:cubicBezTo>
                          <a:pt x="50437" y="36670"/>
                          <a:pt x="41010" y="46022"/>
                          <a:pt x="35388" y="54776"/>
                        </a:cubicBezTo>
                        <a:cubicBezTo>
                          <a:pt x="31688" y="62787"/>
                          <a:pt x="26153" y="72156"/>
                          <a:pt x="23894" y="79209"/>
                        </a:cubicBezTo>
                        <a:cubicBezTo>
                          <a:pt x="35310" y="76560"/>
                          <a:pt x="30637" y="84592"/>
                          <a:pt x="37372" y="85705"/>
                        </a:cubicBezTo>
                        <a:cubicBezTo>
                          <a:pt x="49905" y="83468"/>
                          <a:pt x="58941" y="85539"/>
                          <a:pt x="69806" y="85494"/>
                        </a:cubicBezTo>
                        <a:cubicBezTo>
                          <a:pt x="81941" y="84278"/>
                          <a:pt x="90642" y="86767"/>
                          <a:pt x="99971" y="88481"/>
                        </a:cubicBezTo>
                        <a:cubicBezTo>
                          <a:pt x="114346" y="88806"/>
                          <a:pt x="128100" y="90711"/>
                          <a:pt x="146548" y="85590"/>
                        </a:cubicBezTo>
                        <a:cubicBezTo>
                          <a:pt x="156336" y="76408"/>
                          <a:pt x="162846" y="66674"/>
                          <a:pt x="171681" y="57259"/>
                        </a:cubicBezTo>
                        <a:cubicBezTo>
                          <a:pt x="181818" y="45278"/>
                          <a:pt x="193777" y="33006"/>
                          <a:pt x="201142" y="21255"/>
                        </a:cubicBezTo>
                        <a:cubicBezTo>
                          <a:pt x="202339" y="19020"/>
                          <a:pt x="201820" y="14156"/>
                          <a:pt x="198449" y="15903"/>
                        </a:cubicBezTo>
                        <a:close/>
                      </a:path>
                    </a:pathLst>
                  </a:custGeom>
                  <a:grpFill/>
                  <a:ln w="2915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99" name="Полилиния: фигура 98">
                    <a:extLst>
                      <a:ext uri="{FF2B5EF4-FFF2-40B4-BE49-F238E27FC236}">
                        <a16:creationId xmlns:a16="http://schemas.microsoft.com/office/drawing/2014/main" id="{493656C2-B9ED-4A40-80F8-336366DA8CFC}"/>
                      </a:ext>
                    </a:extLst>
                  </p:cNvPr>
                  <p:cNvSpPr/>
                  <p:nvPr/>
                </p:nvSpPr>
                <p:spPr>
                  <a:xfrm>
                    <a:off x="9697936" y="2356019"/>
                    <a:ext cx="285780" cy="81414"/>
                  </a:xfrm>
                  <a:custGeom>
                    <a:avLst/>
                    <a:gdLst>
                      <a:gd name="connsiteX0" fmla="*/ 226565 w 285780"/>
                      <a:gd name="connsiteY0" fmla="*/ 74826 h 81414"/>
                      <a:gd name="connsiteX1" fmla="*/ 219347 w 285780"/>
                      <a:gd name="connsiteY1" fmla="*/ 58631 h 81414"/>
                      <a:gd name="connsiteX2" fmla="*/ 199408 w 285780"/>
                      <a:gd name="connsiteY2" fmla="*/ 40359 h 81414"/>
                      <a:gd name="connsiteX3" fmla="*/ 192740 w 285780"/>
                      <a:gd name="connsiteY3" fmla="*/ 16113 h 81414"/>
                      <a:gd name="connsiteX4" fmla="*/ 181391 w 285780"/>
                      <a:gd name="connsiteY4" fmla="*/ 5598 h 81414"/>
                      <a:gd name="connsiteX5" fmla="*/ 105495 w 285780"/>
                      <a:gd name="connsiteY5" fmla="*/ 2454 h 81414"/>
                      <a:gd name="connsiteX6" fmla="*/ 59771 w 285780"/>
                      <a:gd name="connsiteY6" fmla="*/ 5987 h 81414"/>
                      <a:gd name="connsiteX7" fmla="*/ 61170 w 285780"/>
                      <a:gd name="connsiteY7" fmla="*/ 25423 h 81414"/>
                      <a:gd name="connsiteX8" fmla="*/ 76942 w 285780"/>
                      <a:gd name="connsiteY8" fmla="*/ 45249 h 81414"/>
                      <a:gd name="connsiteX9" fmla="*/ 92525 w 285780"/>
                      <a:gd name="connsiteY9" fmla="*/ 72637 h 81414"/>
                      <a:gd name="connsiteX10" fmla="*/ 95482 w 285780"/>
                      <a:gd name="connsiteY10" fmla="*/ 73460 h 81414"/>
                      <a:gd name="connsiteX11" fmla="*/ 79947 w 285780"/>
                      <a:gd name="connsiteY11" fmla="*/ 47362 h 81414"/>
                      <a:gd name="connsiteX12" fmla="*/ 63331 w 285780"/>
                      <a:gd name="connsiteY12" fmla="*/ 26594 h 81414"/>
                      <a:gd name="connsiteX13" fmla="*/ 59928 w 285780"/>
                      <a:gd name="connsiteY13" fmla="*/ 6553 h 81414"/>
                      <a:gd name="connsiteX14" fmla="*/ 107622 w 285780"/>
                      <a:gd name="connsiteY14" fmla="*/ 3373 h 81414"/>
                      <a:gd name="connsiteX15" fmla="*/ 180387 w 285780"/>
                      <a:gd name="connsiteY15" fmla="*/ 6379 h 81414"/>
                      <a:gd name="connsiteX16" fmla="*/ 197794 w 285780"/>
                      <a:gd name="connsiteY16" fmla="*/ 31431 h 81414"/>
                      <a:gd name="connsiteX17" fmla="*/ 208617 w 285780"/>
                      <a:gd name="connsiteY17" fmla="*/ 54996 h 81414"/>
                      <a:gd name="connsiteX18" fmla="*/ 224519 w 285780"/>
                      <a:gd name="connsiteY18" fmla="*/ 67861 h 81414"/>
                      <a:gd name="connsiteX19" fmla="*/ 226565 w 285780"/>
                      <a:gd name="connsiteY19" fmla="*/ 74826 h 8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85780" h="81414">
                        <a:moveTo>
                          <a:pt x="226565" y="74826"/>
                        </a:moveTo>
                        <a:cubicBezTo>
                          <a:pt x="227547" y="67685"/>
                          <a:pt x="223474" y="62893"/>
                          <a:pt x="219347" y="58631"/>
                        </a:cubicBezTo>
                        <a:cubicBezTo>
                          <a:pt x="210537" y="54151"/>
                          <a:pt x="197800" y="51671"/>
                          <a:pt x="199408" y="40359"/>
                        </a:cubicBezTo>
                        <a:cubicBezTo>
                          <a:pt x="198382" y="31650"/>
                          <a:pt x="200682" y="20922"/>
                          <a:pt x="192740" y="16113"/>
                        </a:cubicBezTo>
                        <a:cubicBezTo>
                          <a:pt x="189036" y="12549"/>
                          <a:pt x="184404" y="9623"/>
                          <a:pt x="181391" y="5598"/>
                        </a:cubicBezTo>
                        <a:cubicBezTo>
                          <a:pt x="155486" y="5217"/>
                          <a:pt x="130669" y="3642"/>
                          <a:pt x="105495" y="2454"/>
                        </a:cubicBezTo>
                        <a:cubicBezTo>
                          <a:pt x="90252" y="3682"/>
                          <a:pt x="77008" y="1938"/>
                          <a:pt x="59771" y="5987"/>
                        </a:cubicBezTo>
                        <a:cubicBezTo>
                          <a:pt x="58061" y="13162"/>
                          <a:pt x="59128" y="19824"/>
                          <a:pt x="61170" y="25423"/>
                        </a:cubicBezTo>
                        <a:cubicBezTo>
                          <a:pt x="65659" y="32523"/>
                          <a:pt x="73012" y="37776"/>
                          <a:pt x="76942" y="45249"/>
                        </a:cubicBezTo>
                        <a:cubicBezTo>
                          <a:pt x="82886" y="53919"/>
                          <a:pt x="82264" y="66662"/>
                          <a:pt x="92525" y="72637"/>
                        </a:cubicBezTo>
                        <a:cubicBezTo>
                          <a:pt x="93719" y="75320"/>
                          <a:pt x="101035" y="76984"/>
                          <a:pt x="95482" y="73460"/>
                        </a:cubicBezTo>
                        <a:cubicBezTo>
                          <a:pt x="85536" y="67776"/>
                          <a:pt x="83541" y="57001"/>
                          <a:pt x="79947" y="47362"/>
                        </a:cubicBezTo>
                        <a:cubicBezTo>
                          <a:pt x="75470" y="39749"/>
                          <a:pt x="69333" y="33219"/>
                          <a:pt x="63331" y="26594"/>
                        </a:cubicBezTo>
                        <a:cubicBezTo>
                          <a:pt x="59529" y="21430"/>
                          <a:pt x="60619" y="12963"/>
                          <a:pt x="59928" y="6553"/>
                        </a:cubicBezTo>
                        <a:cubicBezTo>
                          <a:pt x="77652" y="2976"/>
                          <a:pt x="91975" y="4172"/>
                          <a:pt x="107622" y="3373"/>
                        </a:cubicBezTo>
                        <a:cubicBezTo>
                          <a:pt x="131605" y="4671"/>
                          <a:pt x="155531" y="6059"/>
                          <a:pt x="180387" y="6379"/>
                        </a:cubicBezTo>
                        <a:cubicBezTo>
                          <a:pt x="186334" y="14331"/>
                          <a:pt x="199652" y="18636"/>
                          <a:pt x="197794" y="31431"/>
                        </a:cubicBezTo>
                        <a:cubicBezTo>
                          <a:pt x="197840" y="41190"/>
                          <a:pt x="197285" y="52079"/>
                          <a:pt x="208617" y="54996"/>
                        </a:cubicBezTo>
                        <a:cubicBezTo>
                          <a:pt x="216687" y="57258"/>
                          <a:pt x="222083" y="61604"/>
                          <a:pt x="224519" y="67861"/>
                        </a:cubicBezTo>
                        <a:cubicBezTo>
                          <a:pt x="226813" y="69062"/>
                          <a:pt x="224435" y="74373"/>
                          <a:pt x="226565" y="74826"/>
                        </a:cubicBezTo>
                        <a:close/>
                      </a:path>
                    </a:pathLst>
                  </a:custGeom>
                  <a:grpFill/>
                  <a:ln w="2915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0" name="Полилиния: фигура 99">
                    <a:extLst>
                      <a:ext uri="{FF2B5EF4-FFF2-40B4-BE49-F238E27FC236}">
                        <a16:creationId xmlns:a16="http://schemas.microsoft.com/office/drawing/2014/main" id="{F14F0ED1-1350-4334-AEAF-1D05F05DC259}"/>
                      </a:ext>
                    </a:extLst>
                  </p:cNvPr>
                  <p:cNvSpPr/>
                  <p:nvPr/>
                </p:nvSpPr>
                <p:spPr>
                  <a:xfrm>
                    <a:off x="9629850" y="2382233"/>
                    <a:ext cx="223110" cy="117633"/>
                  </a:xfrm>
                  <a:custGeom>
                    <a:avLst/>
                    <a:gdLst>
                      <a:gd name="connsiteX0" fmla="*/ 120345 w 223110"/>
                      <a:gd name="connsiteY0" fmla="*/ 117189 h 117633"/>
                      <a:gd name="connsiteX1" fmla="*/ 114425 w 223110"/>
                      <a:gd name="connsiteY1" fmla="*/ 77182 h 117633"/>
                      <a:gd name="connsiteX2" fmla="*/ 102156 w 223110"/>
                      <a:gd name="connsiteY2" fmla="*/ 42391 h 117633"/>
                      <a:gd name="connsiteX3" fmla="*/ 103175 w 223110"/>
                      <a:gd name="connsiteY3" fmla="*/ 0 h 117633"/>
                      <a:gd name="connsiteX4" fmla="*/ 101964 w 223110"/>
                      <a:gd name="connsiteY4" fmla="*/ 14836 h 117633"/>
                      <a:gd name="connsiteX5" fmla="*/ 103038 w 223110"/>
                      <a:gd name="connsiteY5" fmla="*/ 45193 h 117633"/>
                      <a:gd name="connsiteX6" fmla="*/ 114359 w 223110"/>
                      <a:gd name="connsiteY6" fmla="*/ 80991 h 117633"/>
                      <a:gd name="connsiteX7" fmla="*/ 119249 w 223110"/>
                      <a:gd name="connsiteY7" fmla="*/ 117600 h 117633"/>
                      <a:gd name="connsiteX8" fmla="*/ 120340 w 223110"/>
                      <a:gd name="connsiteY8" fmla="*/ 117192 h 117633"/>
                      <a:gd name="connsiteX9" fmla="*/ 120340 w 223110"/>
                      <a:gd name="connsiteY9" fmla="*/ 117192 h 117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3110" h="117633">
                        <a:moveTo>
                          <a:pt x="120345" y="117189"/>
                        </a:moveTo>
                        <a:cubicBezTo>
                          <a:pt x="124793" y="100809"/>
                          <a:pt x="117142" y="90109"/>
                          <a:pt x="114425" y="77182"/>
                        </a:cubicBezTo>
                        <a:cubicBezTo>
                          <a:pt x="109548" y="66020"/>
                          <a:pt x="112599" y="50315"/>
                          <a:pt x="102156" y="42391"/>
                        </a:cubicBezTo>
                        <a:cubicBezTo>
                          <a:pt x="91894" y="33451"/>
                          <a:pt x="109144" y="11129"/>
                          <a:pt x="103175" y="0"/>
                        </a:cubicBezTo>
                        <a:cubicBezTo>
                          <a:pt x="101730" y="3591"/>
                          <a:pt x="104836" y="9316"/>
                          <a:pt x="101964" y="14836"/>
                        </a:cubicBezTo>
                        <a:cubicBezTo>
                          <a:pt x="98678" y="26487"/>
                          <a:pt x="94048" y="39666"/>
                          <a:pt x="103038" y="45193"/>
                        </a:cubicBezTo>
                        <a:cubicBezTo>
                          <a:pt x="111910" y="54236"/>
                          <a:pt x="108599" y="70135"/>
                          <a:pt x="114359" y="80991"/>
                        </a:cubicBezTo>
                        <a:cubicBezTo>
                          <a:pt x="116745" y="92795"/>
                          <a:pt x="123546" y="102591"/>
                          <a:pt x="119249" y="117600"/>
                        </a:cubicBezTo>
                        <a:lnTo>
                          <a:pt x="120340" y="117192"/>
                        </a:lnTo>
                        <a:lnTo>
                          <a:pt x="120340" y="117192"/>
                        </a:lnTo>
                        <a:close/>
                      </a:path>
                    </a:pathLst>
                  </a:custGeom>
                  <a:grpFill/>
                  <a:ln w="2915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1" name="Полилиния: фигура 100">
                    <a:extLst>
                      <a:ext uri="{FF2B5EF4-FFF2-40B4-BE49-F238E27FC236}">
                        <a16:creationId xmlns:a16="http://schemas.microsoft.com/office/drawing/2014/main" id="{81F5A449-2764-405E-A6CE-1C27CE84B871}"/>
                      </a:ext>
                    </a:extLst>
                  </p:cNvPr>
                  <p:cNvSpPr/>
                  <p:nvPr/>
                </p:nvSpPr>
                <p:spPr>
                  <a:xfrm>
                    <a:off x="9732305" y="2363763"/>
                    <a:ext cx="21330" cy="21489"/>
                  </a:xfrm>
                  <a:custGeom>
                    <a:avLst/>
                    <a:gdLst>
                      <a:gd name="connsiteX0" fmla="*/ 20973 w 21330"/>
                      <a:gd name="connsiteY0" fmla="*/ 59 h 21489"/>
                      <a:gd name="connsiteX1" fmla="*/ 333 w 21330"/>
                      <a:gd name="connsiteY1" fmla="*/ 21429 h 21489"/>
                      <a:gd name="connsiteX2" fmla="*/ 20973 w 21330"/>
                      <a:gd name="connsiteY2" fmla="*/ 59 h 21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330" h="21489">
                        <a:moveTo>
                          <a:pt x="20973" y="59"/>
                        </a:moveTo>
                        <a:cubicBezTo>
                          <a:pt x="14428" y="6947"/>
                          <a:pt x="4923" y="15264"/>
                          <a:pt x="333" y="21429"/>
                        </a:cubicBezTo>
                        <a:cubicBezTo>
                          <a:pt x="7108" y="14586"/>
                          <a:pt x="16771" y="5779"/>
                          <a:pt x="20973" y="59"/>
                        </a:cubicBezTo>
                        <a:close/>
                      </a:path>
                    </a:pathLst>
                  </a:custGeom>
                  <a:grpFill/>
                  <a:ln w="2915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2" name="Полилиния: фигура 101">
                    <a:extLst>
                      <a:ext uri="{FF2B5EF4-FFF2-40B4-BE49-F238E27FC236}">
                        <a16:creationId xmlns:a16="http://schemas.microsoft.com/office/drawing/2014/main" id="{BC5877B9-CE58-4652-B464-157570EF1E03}"/>
                      </a:ext>
                    </a:extLst>
                  </p:cNvPr>
                  <p:cNvSpPr/>
                  <p:nvPr/>
                </p:nvSpPr>
                <p:spPr>
                  <a:xfrm>
                    <a:off x="9704032" y="2358363"/>
                    <a:ext cx="266278" cy="76840"/>
                  </a:xfrm>
                  <a:custGeom>
                    <a:avLst/>
                    <a:gdLst>
                      <a:gd name="connsiteX0" fmla="*/ 173191 w 266278"/>
                      <a:gd name="connsiteY0" fmla="*/ 5458 h 76840"/>
                      <a:gd name="connsiteX1" fmla="*/ 190233 w 266278"/>
                      <a:gd name="connsiteY1" fmla="*/ 30191 h 76840"/>
                      <a:gd name="connsiteX2" fmla="*/ 203915 w 266278"/>
                      <a:gd name="connsiteY2" fmla="*/ 54677 h 76840"/>
                      <a:gd name="connsiteX3" fmla="*/ 214311 w 266278"/>
                      <a:gd name="connsiteY3" fmla="*/ 66179 h 76840"/>
                      <a:gd name="connsiteX4" fmla="*/ 149260 w 266278"/>
                      <a:gd name="connsiteY4" fmla="*/ 66912 h 76840"/>
                      <a:gd name="connsiteX5" fmla="*/ 92820 w 266278"/>
                      <a:gd name="connsiteY5" fmla="*/ 71456 h 76840"/>
                      <a:gd name="connsiteX6" fmla="*/ 66805 w 266278"/>
                      <a:gd name="connsiteY6" fmla="*/ 32958 h 76840"/>
                      <a:gd name="connsiteX7" fmla="*/ 56338 w 266278"/>
                      <a:gd name="connsiteY7" fmla="*/ 5906 h 76840"/>
                      <a:gd name="connsiteX8" fmla="*/ 86639 w 266278"/>
                      <a:gd name="connsiteY8" fmla="*/ 2382 h 76840"/>
                      <a:gd name="connsiteX9" fmla="*/ 173188 w 266278"/>
                      <a:gd name="connsiteY9" fmla="*/ 5460 h 76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6278" h="76840">
                        <a:moveTo>
                          <a:pt x="173191" y="5458"/>
                        </a:moveTo>
                        <a:cubicBezTo>
                          <a:pt x="179658" y="13182"/>
                          <a:pt x="191799" y="17727"/>
                          <a:pt x="190233" y="30191"/>
                        </a:cubicBezTo>
                        <a:cubicBezTo>
                          <a:pt x="190335" y="40802"/>
                          <a:pt x="191936" y="51432"/>
                          <a:pt x="203915" y="54677"/>
                        </a:cubicBezTo>
                        <a:cubicBezTo>
                          <a:pt x="208183" y="57111"/>
                          <a:pt x="218851" y="61889"/>
                          <a:pt x="214311" y="66179"/>
                        </a:cubicBezTo>
                        <a:cubicBezTo>
                          <a:pt x="192920" y="66155"/>
                          <a:pt x="172492" y="64830"/>
                          <a:pt x="149260" y="66912"/>
                        </a:cubicBezTo>
                        <a:cubicBezTo>
                          <a:pt x="130483" y="68382"/>
                          <a:pt x="111448" y="70180"/>
                          <a:pt x="92820" y="71456"/>
                        </a:cubicBezTo>
                        <a:cubicBezTo>
                          <a:pt x="76827" y="63376"/>
                          <a:pt x="78985" y="43608"/>
                          <a:pt x="66805" y="32958"/>
                        </a:cubicBezTo>
                        <a:cubicBezTo>
                          <a:pt x="60538" y="25694"/>
                          <a:pt x="52957" y="18300"/>
                          <a:pt x="56338" y="5906"/>
                        </a:cubicBezTo>
                        <a:cubicBezTo>
                          <a:pt x="67033" y="720"/>
                          <a:pt x="76875" y="3784"/>
                          <a:pt x="86639" y="2382"/>
                        </a:cubicBezTo>
                        <a:cubicBezTo>
                          <a:pt x="116808" y="1927"/>
                          <a:pt x="144481" y="4290"/>
                          <a:pt x="173188" y="5460"/>
                        </a:cubicBezTo>
                        <a:close/>
                      </a:path>
                    </a:pathLst>
                  </a:custGeom>
                  <a:grpFill/>
                  <a:ln w="104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3" name="Полилиния: фигура 102">
                    <a:extLst>
                      <a:ext uri="{FF2B5EF4-FFF2-40B4-BE49-F238E27FC236}">
                        <a16:creationId xmlns:a16="http://schemas.microsoft.com/office/drawing/2014/main" id="{59AA7D1A-DAE5-4CAF-B1E6-A61239A6F891}"/>
                      </a:ext>
                    </a:extLst>
                  </p:cNvPr>
                  <p:cNvSpPr/>
                  <p:nvPr/>
                </p:nvSpPr>
                <p:spPr>
                  <a:xfrm>
                    <a:off x="9733163" y="2423255"/>
                    <a:ext cx="212186" cy="86122"/>
                  </a:xfrm>
                  <a:custGeom>
                    <a:avLst/>
                    <a:gdLst>
                      <a:gd name="connsiteX0" fmla="*/ 174553 w 212186"/>
                      <a:gd name="connsiteY0" fmla="*/ 5029 h 86122"/>
                      <a:gd name="connsiteX1" fmla="*/ 194021 w 212186"/>
                      <a:gd name="connsiteY1" fmla="*/ 15364 h 86122"/>
                      <a:gd name="connsiteX2" fmla="*/ 170165 w 212186"/>
                      <a:gd name="connsiteY2" fmla="*/ 49950 h 86122"/>
                      <a:gd name="connsiteX3" fmla="*/ 132327 w 212186"/>
                      <a:gd name="connsiteY3" fmla="*/ 84053 h 86122"/>
                      <a:gd name="connsiteX4" fmla="*/ 86778 w 212186"/>
                      <a:gd name="connsiteY4" fmla="*/ 82782 h 86122"/>
                      <a:gd name="connsiteX5" fmla="*/ 32770 w 212186"/>
                      <a:gd name="connsiteY5" fmla="*/ 81005 h 86122"/>
                      <a:gd name="connsiteX6" fmla="*/ 26422 w 212186"/>
                      <a:gd name="connsiteY6" fmla="*/ 66315 h 86122"/>
                      <a:gd name="connsiteX7" fmla="*/ 48170 w 212186"/>
                      <a:gd name="connsiteY7" fmla="*/ 31178 h 86122"/>
                      <a:gd name="connsiteX8" fmla="*/ 73214 w 212186"/>
                      <a:gd name="connsiteY8" fmla="*/ 8057 h 86122"/>
                      <a:gd name="connsiteX9" fmla="*/ 158170 w 212186"/>
                      <a:gd name="connsiteY9" fmla="*/ 4185 h 86122"/>
                      <a:gd name="connsiteX10" fmla="*/ 174556 w 212186"/>
                      <a:gd name="connsiteY10" fmla="*/ 5029 h 86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2186" h="86122">
                        <a:moveTo>
                          <a:pt x="174553" y="5029"/>
                        </a:moveTo>
                        <a:cubicBezTo>
                          <a:pt x="185237" y="4810"/>
                          <a:pt x="193451" y="7785"/>
                          <a:pt x="194021" y="15364"/>
                        </a:cubicBezTo>
                        <a:cubicBezTo>
                          <a:pt x="196660" y="23645"/>
                          <a:pt x="178186" y="38718"/>
                          <a:pt x="170165" y="49950"/>
                        </a:cubicBezTo>
                        <a:cubicBezTo>
                          <a:pt x="158076" y="60809"/>
                          <a:pt x="150454" y="81560"/>
                          <a:pt x="132327" y="84053"/>
                        </a:cubicBezTo>
                        <a:cubicBezTo>
                          <a:pt x="115148" y="85994"/>
                          <a:pt x="101996" y="83157"/>
                          <a:pt x="86778" y="82782"/>
                        </a:cubicBezTo>
                        <a:cubicBezTo>
                          <a:pt x="69222" y="81703"/>
                          <a:pt x="51475" y="80809"/>
                          <a:pt x="32770" y="81005"/>
                        </a:cubicBezTo>
                        <a:cubicBezTo>
                          <a:pt x="33703" y="73467"/>
                          <a:pt x="16994" y="77706"/>
                          <a:pt x="26422" y="66315"/>
                        </a:cubicBezTo>
                        <a:cubicBezTo>
                          <a:pt x="30894" y="55138"/>
                          <a:pt x="40898" y="42880"/>
                          <a:pt x="48170" y="31178"/>
                        </a:cubicBezTo>
                        <a:cubicBezTo>
                          <a:pt x="52448" y="23923"/>
                          <a:pt x="60567" y="8517"/>
                          <a:pt x="73214" y="8057"/>
                        </a:cubicBezTo>
                        <a:cubicBezTo>
                          <a:pt x="101205" y="7140"/>
                          <a:pt x="132763" y="2017"/>
                          <a:pt x="158170" y="4185"/>
                        </a:cubicBezTo>
                        <a:cubicBezTo>
                          <a:pt x="163663" y="4432"/>
                          <a:pt x="169108" y="4730"/>
                          <a:pt x="174556" y="5029"/>
                        </a:cubicBezTo>
                        <a:close/>
                      </a:path>
                    </a:pathLst>
                  </a:custGeom>
                  <a:grpFill/>
                  <a:ln w="104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4" name="Полилиния: фигура 103">
                    <a:extLst>
                      <a:ext uri="{FF2B5EF4-FFF2-40B4-BE49-F238E27FC236}">
                        <a16:creationId xmlns:a16="http://schemas.microsoft.com/office/drawing/2014/main" id="{94052D44-6B48-4E7B-926A-3780E53957E3}"/>
                      </a:ext>
                    </a:extLst>
                  </p:cNvPr>
                  <p:cNvSpPr/>
                  <p:nvPr/>
                </p:nvSpPr>
                <p:spPr>
                  <a:xfrm>
                    <a:off x="9641708" y="2365161"/>
                    <a:ext cx="224084" cy="125796"/>
                  </a:xfrm>
                  <a:custGeom>
                    <a:avLst/>
                    <a:gdLst>
                      <a:gd name="connsiteX0" fmla="*/ 113533 w 224084"/>
                      <a:gd name="connsiteY0" fmla="*/ 122 h 125796"/>
                      <a:gd name="connsiteX1" fmla="*/ 126621 w 224084"/>
                      <a:gd name="connsiteY1" fmla="*/ 29659 h 125796"/>
                      <a:gd name="connsiteX2" fmla="*/ 144578 w 224084"/>
                      <a:gd name="connsiteY2" fmla="*/ 61831 h 125796"/>
                      <a:gd name="connsiteX3" fmla="*/ 143132 w 224084"/>
                      <a:gd name="connsiteY3" fmla="*/ 79030 h 125796"/>
                      <a:gd name="connsiteX4" fmla="*/ 121309 w 224084"/>
                      <a:gd name="connsiteY4" fmla="*/ 112110 h 125796"/>
                      <a:gd name="connsiteX5" fmla="*/ 111281 w 224084"/>
                      <a:gd name="connsiteY5" fmla="*/ 123057 h 125796"/>
                      <a:gd name="connsiteX6" fmla="*/ 98924 w 224084"/>
                      <a:gd name="connsiteY6" fmla="*/ 69775 h 125796"/>
                      <a:gd name="connsiteX7" fmla="*/ 90087 w 224084"/>
                      <a:gd name="connsiteY7" fmla="*/ 41833 h 125796"/>
                      <a:gd name="connsiteX8" fmla="*/ 99568 w 224084"/>
                      <a:gd name="connsiteY8" fmla="*/ 12405 h 125796"/>
                      <a:gd name="connsiteX9" fmla="*/ 113530 w 224084"/>
                      <a:gd name="connsiteY9" fmla="*/ 121 h 125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4084" h="125796">
                        <a:moveTo>
                          <a:pt x="113533" y="122"/>
                        </a:moveTo>
                        <a:cubicBezTo>
                          <a:pt x="113496" y="12363"/>
                          <a:pt x="117615" y="22668"/>
                          <a:pt x="126621" y="29659"/>
                        </a:cubicBezTo>
                        <a:cubicBezTo>
                          <a:pt x="135316" y="38738"/>
                          <a:pt x="135882" y="52799"/>
                          <a:pt x="144578" y="61831"/>
                        </a:cubicBezTo>
                        <a:cubicBezTo>
                          <a:pt x="150815" y="64875"/>
                          <a:pt x="154445" y="69129"/>
                          <a:pt x="143132" y="79030"/>
                        </a:cubicBezTo>
                        <a:cubicBezTo>
                          <a:pt x="135544" y="90106"/>
                          <a:pt x="129424" y="100892"/>
                          <a:pt x="121309" y="112110"/>
                        </a:cubicBezTo>
                        <a:cubicBezTo>
                          <a:pt x="118465" y="116257"/>
                          <a:pt x="112267" y="132019"/>
                          <a:pt x="111281" y="123057"/>
                        </a:cubicBezTo>
                        <a:cubicBezTo>
                          <a:pt x="108767" y="104453"/>
                          <a:pt x="101053" y="88580"/>
                          <a:pt x="98924" y="69775"/>
                        </a:cubicBezTo>
                        <a:cubicBezTo>
                          <a:pt x="95615" y="60676"/>
                          <a:pt x="84471" y="55498"/>
                          <a:pt x="90087" y="41833"/>
                        </a:cubicBezTo>
                        <a:cubicBezTo>
                          <a:pt x="93889" y="31892"/>
                          <a:pt x="90280" y="23715"/>
                          <a:pt x="99568" y="12405"/>
                        </a:cubicBezTo>
                        <a:cubicBezTo>
                          <a:pt x="103203" y="8808"/>
                          <a:pt x="109593" y="1725"/>
                          <a:pt x="113530" y="121"/>
                        </a:cubicBezTo>
                        <a:close/>
                      </a:path>
                    </a:pathLst>
                  </a:custGeom>
                  <a:grpFill/>
                  <a:ln w="1041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5" name="Полилиния: фигура 104">
                    <a:extLst>
                      <a:ext uri="{FF2B5EF4-FFF2-40B4-BE49-F238E27FC236}">
                        <a16:creationId xmlns:a16="http://schemas.microsoft.com/office/drawing/2014/main" id="{7A860A36-594B-4851-9C1A-4DDAA6BC34A3}"/>
                      </a:ext>
                    </a:extLst>
                  </p:cNvPr>
                  <p:cNvSpPr/>
                  <p:nvPr/>
                </p:nvSpPr>
                <p:spPr>
                  <a:xfrm>
                    <a:off x="9915902" y="2423716"/>
                    <a:ext cx="7824" cy="2808"/>
                  </a:xfrm>
                  <a:custGeom>
                    <a:avLst/>
                    <a:gdLst>
                      <a:gd name="connsiteX0" fmla="*/ 5525 w 7824"/>
                      <a:gd name="connsiteY0" fmla="*/ 153 h 2808"/>
                      <a:gd name="connsiteX1" fmla="*/ 5525 w 7824"/>
                      <a:gd name="connsiteY1" fmla="*/ 153 h 2808"/>
                      <a:gd name="connsiteX2" fmla="*/ 5525 w 7824"/>
                      <a:gd name="connsiteY2" fmla="*/ 153 h 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24" h="2808">
                        <a:moveTo>
                          <a:pt x="5525" y="153"/>
                        </a:moveTo>
                        <a:cubicBezTo>
                          <a:pt x="9399" y="5652"/>
                          <a:pt x="-5883" y="829"/>
                          <a:pt x="5525" y="153"/>
                        </a:cubicBezTo>
                        <a:lnTo>
                          <a:pt x="5525" y="153"/>
                        </a:lnTo>
                        <a:close/>
                      </a:path>
                    </a:pathLst>
                  </a:custGeom>
                  <a:grpFill/>
                  <a:ln w="9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6" name="Полилиния: фигура 105">
                    <a:extLst>
                      <a:ext uri="{FF2B5EF4-FFF2-40B4-BE49-F238E27FC236}">
                        <a16:creationId xmlns:a16="http://schemas.microsoft.com/office/drawing/2014/main" id="{23A0BF24-1DF4-4227-9CE7-3DAA31F2D0C3}"/>
                      </a:ext>
                    </a:extLst>
                  </p:cNvPr>
                  <p:cNvSpPr/>
                  <p:nvPr/>
                </p:nvSpPr>
                <p:spPr>
                  <a:xfrm>
                    <a:off x="9757735" y="2362242"/>
                    <a:ext cx="4779" cy="2678"/>
                  </a:xfrm>
                  <a:custGeom>
                    <a:avLst/>
                    <a:gdLst>
                      <a:gd name="connsiteX0" fmla="*/ 4444 w 4779"/>
                      <a:gd name="connsiteY0" fmla="*/ 103 h 2678"/>
                      <a:gd name="connsiteX1" fmla="*/ 4444 w 4779"/>
                      <a:gd name="connsiteY1" fmla="*/ 103 h 2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79" h="2678">
                        <a:moveTo>
                          <a:pt x="4444" y="103"/>
                        </a:moveTo>
                        <a:cubicBezTo>
                          <a:pt x="1019" y="6023"/>
                          <a:pt x="-973" y="-300"/>
                          <a:pt x="4444" y="103"/>
                        </a:cubicBezTo>
                        <a:close/>
                      </a:path>
                    </a:pathLst>
                  </a:custGeom>
                  <a:grpFill/>
                  <a:ln w="9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7" name="Полилиния: фигура 106">
                    <a:extLst>
                      <a:ext uri="{FF2B5EF4-FFF2-40B4-BE49-F238E27FC236}">
                        <a16:creationId xmlns:a16="http://schemas.microsoft.com/office/drawing/2014/main" id="{5D0FAE16-2032-4F99-ACD8-33DC10841D0C}"/>
                      </a:ext>
                    </a:extLst>
                  </p:cNvPr>
                  <p:cNvSpPr/>
                  <p:nvPr/>
                </p:nvSpPr>
                <p:spPr>
                  <a:xfrm>
                    <a:off x="9752934" y="2363454"/>
                    <a:ext cx="4012" cy="2048"/>
                  </a:xfrm>
                  <a:custGeom>
                    <a:avLst/>
                    <a:gdLst>
                      <a:gd name="connsiteX0" fmla="*/ 3346 w 4012"/>
                      <a:gd name="connsiteY0" fmla="*/ 75 h 2048"/>
                      <a:gd name="connsiteX1" fmla="*/ 3346 w 4012"/>
                      <a:gd name="connsiteY1" fmla="*/ 75 h 2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012" h="2048">
                        <a:moveTo>
                          <a:pt x="3346" y="75"/>
                        </a:moveTo>
                        <a:cubicBezTo>
                          <a:pt x="2383" y="4341"/>
                          <a:pt x="-1712" y="310"/>
                          <a:pt x="3346" y="75"/>
                        </a:cubicBezTo>
                        <a:close/>
                      </a:path>
                    </a:pathLst>
                  </a:custGeom>
                  <a:grpFill/>
                  <a:ln w="9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8" name="Полилиния: фигура 107">
                    <a:extLst>
                      <a:ext uri="{FF2B5EF4-FFF2-40B4-BE49-F238E27FC236}">
                        <a16:creationId xmlns:a16="http://schemas.microsoft.com/office/drawing/2014/main" id="{9B9BBD16-9DC7-49C5-B222-6A5AB154AE47}"/>
                      </a:ext>
                    </a:extLst>
                  </p:cNvPr>
                  <p:cNvSpPr/>
                  <p:nvPr/>
                </p:nvSpPr>
                <p:spPr>
                  <a:xfrm>
                    <a:off x="9733835" y="2381720"/>
                    <a:ext cx="5053" cy="3070"/>
                  </a:xfrm>
                  <a:custGeom>
                    <a:avLst/>
                    <a:gdLst>
                      <a:gd name="connsiteX0" fmla="*/ 4131 w 5053"/>
                      <a:gd name="connsiteY0" fmla="*/ 68 h 3070"/>
                      <a:gd name="connsiteX1" fmla="*/ 4131 w 5053"/>
                      <a:gd name="connsiteY1" fmla="*/ 68 h 3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53" h="3070">
                        <a:moveTo>
                          <a:pt x="4131" y="68"/>
                        </a:moveTo>
                        <a:cubicBezTo>
                          <a:pt x="1901" y="6468"/>
                          <a:pt x="-1094" y="661"/>
                          <a:pt x="4131" y="68"/>
                        </a:cubicBezTo>
                        <a:close/>
                      </a:path>
                    </a:pathLst>
                  </a:custGeom>
                  <a:grpFill/>
                  <a:ln w="9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9" name="Полилиния: фигура 108">
                    <a:extLst>
                      <a:ext uri="{FF2B5EF4-FFF2-40B4-BE49-F238E27FC236}">
                        <a16:creationId xmlns:a16="http://schemas.microsoft.com/office/drawing/2014/main" id="{F36BC5A4-DE15-495E-9101-F64FDD458ECC}"/>
                      </a:ext>
                    </a:extLst>
                  </p:cNvPr>
                  <p:cNvSpPr/>
                  <p:nvPr/>
                </p:nvSpPr>
                <p:spPr>
                  <a:xfrm>
                    <a:off x="9733835" y="2381720"/>
                    <a:ext cx="5053" cy="3070"/>
                  </a:xfrm>
                  <a:custGeom>
                    <a:avLst/>
                    <a:gdLst>
                      <a:gd name="connsiteX0" fmla="*/ 4131 w 5053"/>
                      <a:gd name="connsiteY0" fmla="*/ 68 h 3070"/>
                      <a:gd name="connsiteX1" fmla="*/ 4131 w 5053"/>
                      <a:gd name="connsiteY1" fmla="*/ 68 h 3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53" h="3070">
                        <a:moveTo>
                          <a:pt x="4131" y="68"/>
                        </a:moveTo>
                        <a:cubicBezTo>
                          <a:pt x="1901" y="6468"/>
                          <a:pt x="-1094" y="661"/>
                          <a:pt x="4131" y="68"/>
                        </a:cubicBezTo>
                        <a:close/>
                      </a:path>
                    </a:pathLst>
                  </a:custGeom>
                  <a:grpFill/>
                  <a:ln w="9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10" name="Полилиния: фигура 109">
                    <a:extLst>
                      <a:ext uri="{FF2B5EF4-FFF2-40B4-BE49-F238E27FC236}">
                        <a16:creationId xmlns:a16="http://schemas.microsoft.com/office/drawing/2014/main" id="{18796E22-14A2-4FDD-8A39-168F29AA564B}"/>
                      </a:ext>
                    </a:extLst>
                  </p:cNvPr>
                  <p:cNvSpPr/>
                  <p:nvPr/>
                </p:nvSpPr>
                <p:spPr>
                  <a:xfrm>
                    <a:off x="9796560" y="2431738"/>
                    <a:ext cx="3671" cy="2048"/>
                  </a:xfrm>
                  <a:custGeom>
                    <a:avLst/>
                    <a:gdLst>
                      <a:gd name="connsiteX0" fmla="*/ 3539 w 3671"/>
                      <a:gd name="connsiteY0" fmla="*/ 116 h 2048"/>
                      <a:gd name="connsiteX1" fmla="*/ 3539 w 3671"/>
                      <a:gd name="connsiteY1" fmla="*/ 116 h 2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71" h="2048">
                        <a:moveTo>
                          <a:pt x="3539" y="116"/>
                        </a:moveTo>
                        <a:cubicBezTo>
                          <a:pt x="222" y="4723"/>
                          <a:pt x="-402" y="-566"/>
                          <a:pt x="3539" y="116"/>
                        </a:cubicBezTo>
                        <a:close/>
                      </a:path>
                    </a:pathLst>
                  </a:custGeom>
                  <a:grpFill/>
                  <a:ln w="9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11" name="Полилиния: фигура 110">
                    <a:extLst>
                      <a:ext uri="{FF2B5EF4-FFF2-40B4-BE49-F238E27FC236}">
                        <a16:creationId xmlns:a16="http://schemas.microsoft.com/office/drawing/2014/main" id="{5347B7BC-4091-44E9-B539-79BD68F61296}"/>
                      </a:ext>
                    </a:extLst>
                  </p:cNvPr>
                  <p:cNvSpPr/>
                  <p:nvPr/>
                </p:nvSpPr>
                <p:spPr>
                  <a:xfrm>
                    <a:off x="9747710" y="2490474"/>
                    <a:ext cx="10821" cy="6805"/>
                  </a:xfrm>
                  <a:custGeom>
                    <a:avLst/>
                    <a:gdLst>
                      <a:gd name="connsiteX0" fmla="*/ 8855 w 10821"/>
                      <a:gd name="connsiteY0" fmla="*/ 134 h 6805"/>
                      <a:gd name="connsiteX1" fmla="*/ 4194 w 10821"/>
                      <a:gd name="connsiteY1" fmla="*/ 3627 h 6805"/>
                      <a:gd name="connsiteX2" fmla="*/ 8855 w 10821"/>
                      <a:gd name="connsiteY2" fmla="*/ 134 h 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821" h="6805">
                        <a:moveTo>
                          <a:pt x="8855" y="134"/>
                        </a:moveTo>
                        <a:cubicBezTo>
                          <a:pt x="8895" y="3622"/>
                          <a:pt x="1407" y="10962"/>
                          <a:pt x="4194" y="3627"/>
                        </a:cubicBezTo>
                        <a:cubicBezTo>
                          <a:pt x="2634" y="1736"/>
                          <a:pt x="6996" y="308"/>
                          <a:pt x="8855" y="134"/>
                        </a:cubicBezTo>
                        <a:close/>
                      </a:path>
                    </a:pathLst>
                  </a:custGeom>
                  <a:grpFill/>
                  <a:ln w="92" cap="rnd">
                    <a:solidFill>
                      <a:srgbClr val="8B4513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sp>
              <p:nvSpPr>
                <p:cNvPr id="112" name="Полилиния: фигура 111">
                  <a:extLst>
                    <a:ext uri="{FF2B5EF4-FFF2-40B4-BE49-F238E27FC236}">
                      <a16:creationId xmlns:a16="http://schemas.microsoft.com/office/drawing/2014/main" id="{6B9391EF-135C-4415-9B86-E4FCE4E3340F}"/>
                    </a:ext>
                  </a:extLst>
                </p:cNvPr>
                <p:cNvSpPr/>
                <p:nvPr/>
              </p:nvSpPr>
              <p:spPr>
                <a:xfrm>
                  <a:off x="9338913" y="2376943"/>
                  <a:ext cx="26116" cy="20090"/>
                </a:xfrm>
                <a:custGeom>
                  <a:avLst/>
                  <a:gdLst>
                    <a:gd name="connsiteX0" fmla="*/ -31 w 26116"/>
                    <a:gd name="connsiteY0" fmla="*/ 17278 h 20090"/>
                    <a:gd name="connsiteX1" fmla="*/ 6477 w 26116"/>
                    <a:gd name="connsiteY1" fmla="*/ 12633 h 20090"/>
                    <a:gd name="connsiteX2" fmla="*/ 13910 w 26116"/>
                    <a:gd name="connsiteY2" fmla="*/ 7456 h 20090"/>
                    <a:gd name="connsiteX3" fmla="*/ 17753 w 26116"/>
                    <a:gd name="connsiteY3" fmla="*/ 4722 h 20090"/>
                    <a:gd name="connsiteX4" fmla="*/ 19866 w 26116"/>
                    <a:gd name="connsiteY4" fmla="*/ 3488 h 20090"/>
                    <a:gd name="connsiteX5" fmla="*/ 21574 w 26116"/>
                    <a:gd name="connsiteY5" fmla="*/ 2480 h 20090"/>
                    <a:gd name="connsiteX6" fmla="*/ 22660 w 26116"/>
                    <a:gd name="connsiteY6" fmla="*/ 1314 h 20090"/>
                    <a:gd name="connsiteX7" fmla="*/ 23953 w 26116"/>
                    <a:gd name="connsiteY7" fmla="*/ -22 h 20090"/>
                    <a:gd name="connsiteX8" fmla="*/ 24597 w 26116"/>
                    <a:gd name="connsiteY8" fmla="*/ -183 h 20090"/>
                    <a:gd name="connsiteX9" fmla="*/ 25722 w 26116"/>
                    <a:gd name="connsiteY9" fmla="*/ 543 h 20090"/>
                    <a:gd name="connsiteX10" fmla="*/ 25936 w 26116"/>
                    <a:gd name="connsiteY10" fmla="*/ 1047 h 20090"/>
                    <a:gd name="connsiteX11" fmla="*/ 25374 w 26116"/>
                    <a:gd name="connsiteY11" fmla="*/ 3381 h 20090"/>
                    <a:gd name="connsiteX12" fmla="*/ 23421 w 26116"/>
                    <a:gd name="connsiteY12" fmla="*/ 5073 h 20090"/>
                    <a:gd name="connsiteX13" fmla="*/ 21263 w 26116"/>
                    <a:gd name="connsiteY13" fmla="*/ 6328 h 20090"/>
                    <a:gd name="connsiteX14" fmla="*/ 19532 w 26116"/>
                    <a:gd name="connsiteY14" fmla="*/ 7334 h 20090"/>
                    <a:gd name="connsiteX15" fmla="*/ 15694 w 26116"/>
                    <a:gd name="connsiteY15" fmla="*/ 10029 h 20090"/>
                    <a:gd name="connsiteX16" fmla="*/ 8287 w 26116"/>
                    <a:gd name="connsiteY16" fmla="*/ 15171 h 20090"/>
                    <a:gd name="connsiteX17" fmla="*/ 1657 w 26116"/>
                    <a:gd name="connsiteY17" fmla="*/ 19826 h 20090"/>
                    <a:gd name="connsiteX18" fmla="*/ -31 w 26116"/>
                    <a:gd name="connsiteY18" fmla="*/ 17278 h 20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116" h="20090">
                      <a:moveTo>
                        <a:pt x="-31" y="17278"/>
                      </a:moveTo>
                      <a:cubicBezTo>
                        <a:pt x="2171" y="15774"/>
                        <a:pt x="4306" y="14180"/>
                        <a:pt x="6477" y="12633"/>
                      </a:cubicBezTo>
                      <a:cubicBezTo>
                        <a:pt x="8939" y="10884"/>
                        <a:pt x="11431" y="9182"/>
                        <a:pt x="13910" y="7456"/>
                      </a:cubicBezTo>
                      <a:cubicBezTo>
                        <a:pt x="15192" y="6547"/>
                        <a:pt x="16450" y="5603"/>
                        <a:pt x="17753" y="4722"/>
                      </a:cubicBezTo>
                      <a:cubicBezTo>
                        <a:pt x="18420" y="4246"/>
                        <a:pt x="19135" y="3854"/>
                        <a:pt x="19866" y="3488"/>
                      </a:cubicBezTo>
                      <a:cubicBezTo>
                        <a:pt x="20474" y="3218"/>
                        <a:pt x="21034" y="2867"/>
                        <a:pt x="21574" y="2480"/>
                      </a:cubicBezTo>
                      <a:cubicBezTo>
                        <a:pt x="22037" y="2179"/>
                        <a:pt x="22355" y="1759"/>
                        <a:pt x="22660" y="1314"/>
                      </a:cubicBezTo>
                      <a:cubicBezTo>
                        <a:pt x="22907" y="698"/>
                        <a:pt x="23429" y="347"/>
                        <a:pt x="23953" y="-22"/>
                      </a:cubicBezTo>
                      <a:cubicBezTo>
                        <a:pt x="24167" y="-76"/>
                        <a:pt x="24384" y="-129"/>
                        <a:pt x="24597" y="-183"/>
                      </a:cubicBezTo>
                      <a:cubicBezTo>
                        <a:pt x="24753" y="-422"/>
                        <a:pt x="25878" y="303"/>
                        <a:pt x="25722" y="543"/>
                      </a:cubicBezTo>
                      <a:cubicBezTo>
                        <a:pt x="25794" y="711"/>
                        <a:pt x="25865" y="879"/>
                        <a:pt x="25936" y="1047"/>
                      </a:cubicBezTo>
                      <a:cubicBezTo>
                        <a:pt x="26053" y="1935"/>
                        <a:pt x="25962" y="2653"/>
                        <a:pt x="25374" y="3381"/>
                      </a:cubicBezTo>
                      <a:cubicBezTo>
                        <a:pt x="24832" y="4070"/>
                        <a:pt x="24114" y="4541"/>
                        <a:pt x="23421" y="5073"/>
                      </a:cubicBezTo>
                      <a:cubicBezTo>
                        <a:pt x="22739" y="5557"/>
                        <a:pt x="22032" y="5997"/>
                        <a:pt x="21263" y="6328"/>
                      </a:cubicBezTo>
                      <a:cubicBezTo>
                        <a:pt x="20660" y="6618"/>
                        <a:pt x="20085" y="6959"/>
                        <a:pt x="19532" y="7334"/>
                      </a:cubicBezTo>
                      <a:cubicBezTo>
                        <a:pt x="18244" y="8219"/>
                        <a:pt x="16997" y="9161"/>
                        <a:pt x="15694" y="10029"/>
                      </a:cubicBezTo>
                      <a:cubicBezTo>
                        <a:pt x="13225" y="11742"/>
                        <a:pt x="10741" y="13437"/>
                        <a:pt x="8287" y="15171"/>
                      </a:cubicBezTo>
                      <a:cubicBezTo>
                        <a:pt x="6088" y="16739"/>
                        <a:pt x="3902" y="18327"/>
                        <a:pt x="1657" y="19826"/>
                      </a:cubicBezTo>
                      <a:cubicBezTo>
                        <a:pt x="1117" y="20182"/>
                        <a:pt x="-571" y="17637"/>
                        <a:pt x="-31" y="1727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13" name="Полилиния: фигура 112">
                  <a:extLst>
                    <a:ext uri="{FF2B5EF4-FFF2-40B4-BE49-F238E27FC236}">
                      <a16:creationId xmlns:a16="http://schemas.microsoft.com/office/drawing/2014/main" id="{365249F1-27D0-44BC-A90E-526BE23F674D}"/>
                    </a:ext>
                  </a:extLst>
                </p:cNvPr>
                <p:cNvSpPr/>
                <p:nvPr/>
              </p:nvSpPr>
              <p:spPr>
                <a:xfrm>
                  <a:off x="9422998" y="2371796"/>
                  <a:ext cx="6178" cy="7673"/>
                </a:xfrm>
                <a:custGeom>
                  <a:avLst/>
                  <a:gdLst>
                    <a:gd name="connsiteX0" fmla="*/ 5987 w 6178"/>
                    <a:gd name="connsiteY0" fmla="*/ 2165 h 7673"/>
                    <a:gd name="connsiteX1" fmla="*/ 3050 w 6178"/>
                    <a:gd name="connsiteY1" fmla="*/ 5715 h 7673"/>
                    <a:gd name="connsiteX2" fmla="*/ 1243 w 6178"/>
                    <a:gd name="connsiteY2" fmla="*/ 7385 h 7673"/>
                    <a:gd name="connsiteX3" fmla="*/ -119 w 6178"/>
                    <a:gd name="connsiteY3" fmla="*/ 6515 h 7673"/>
                    <a:gd name="connsiteX4" fmla="*/ 665 w 6178"/>
                    <a:gd name="connsiteY4" fmla="*/ 4137 h 7673"/>
                    <a:gd name="connsiteX5" fmla="*/ 3119 w 6178"/>
                    <a:gd name="connsiteY5" fmla="*/ -129 h 7673"/>
                    <a:gd name="connsiteX6" fmla="*/ 5987 w 6178"/>
                    <a:gd name="connsiteY6" fmla="*/ 2165 h 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78" h="7673">
                      <a:moveTo>
                        <a:pt x="5987" y="2165"/>
                      </a:moveTo>
                      <a:cubicBezTo>
                        <a:pt x="4857" y="3216"/>
                        <a:pt x="4101" y="4598"/>
                        <a:pt x="3050" y="5715"/>
                      </a:cubicBezTo>
                      <a:cubicBezTo>
                        <a:pt x="2485" y="6311"/>
                        <a:pt x="1846" y="6828"/>
                        <a:pt x="1243" y="7385"/>
                      </a:cubicBezTo>
                      <a:cubicBezTo>
                        <a:pt x="1057" y="7675"/>
                        <a:pt x="-302" y="6802"/>
                        <a:pt x="-119" y="6515"/>
                      </a:cubicBezTo>
                      <a:cubicBezTo>
                        <a:pt x="143" y="5723"/>
                        <a:pt x="339" y="4906"/>
                        <a:pt x="665" y="4137"/>
                      </a:cubicBezTo>
                      <a:cubicBezTo>
                        <a:pt x="1306" y="2623"/>
                        <a:pt x="2350" y="1312"/>
                        <a:pt x="3119" y="-129"/>
                      </a:cubicBezTo>
                      <a:cubicBezTo>
                        <a:pt x="3607" y="-737"/>
                        <a:pt x="6473" y="1556"/>
                        <a:pt x="5987" y="21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14" name="Полилиния: фигура 113">
                  <a:extLst>
                    <a:ext uri="{FF2B5EF4-FFF2-40B4-BE49-F238E27FC236}">
                      <a16:creationId xmlns:a16="http://schemas.microsoft.com/office/drawing/2014/main" id="{6ABA5CB2-F63E-4A1D-BD4F-8E417F8717F3}"/>
                    </a:ext>
                  </a:extLst>
                </p:cNvPr>
                <p:cNvSpPr/>
                <p:nvPr/>
              </p:nvSpPr>
              <p:spPr>
                <a:xfrm>
                  <a:off x="9390297" y="2389587"/>
                  <a:ext cx="14397" cy="20191"/>
                </a:xfrm>
                <a:custGeom>
                  <a:avLst/>
                  <a:gdLst>
                    <a:gd name="connsiteX0" fmla="*/ 14254 w 14397"/>
                    <a:gd name="connsiteY0" fmla="*/ 944 h 20191"/>
                    <a:gd name="connsiteX1" fmla="*/ 9349 w 14397"/>
                    <a:gd name="connsiteY1" fmla="*/ 10779 h 20191"/>
                    <a:gd name="connsiteX2" fmla="*/ 2189 w 14397"/>
                    <a:gd name="connsiteY2" fmla="*/ 19878 h 20191"/>
                    <a:gd name="connsiteX3" fmla="*/ -94 w 14397"/>
                    <a:gd name="connsiteY3" fmla="*/ 18099 h 20191"/>
                    <a:gd name="connsiteX4" fmla="*/ 6294 w 14397"/>
                    <a:gd name="connsiteY4" fmla="*/ 8824 h 20191"/>
                    <a:gd name="connsiteX5" fmla="*/ 10777 w 14397"/>
                    <a:gd name="connsiteY5" fmla="*/ 45 h 20191"/>
                    <a:gd name="connsiteX6" fmla="*/ 14254 w 14397"/>
                    <a:gd name="connsiteY6" fmla="*/ 944 h 20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397" h="20191">
                      <a:moveTo>
                        <a:pt x="14254" y="944"/>
                      </a:moveTo>
                      <a:cubicBezTo>
                        <a:pt x="13241" y="4502"/>
                        <a:pt x="11329" y="7689"/>
                        <a:pt x="9349" y="10779"/>
                      </a:cubicBezTo>
                      <a:cubicBezTo>
                        <a:pt x="7117" y="13925"/>
                        <a:pt x="4961" y="17180"/>
                        <a:pt x="2189" y="19878"/>
                      </a:cubicBezTo>
                      <a:cubicBezTo>
                        <a:pt x="1812" y="20364"/>
                        <a:pt x="-471" y="18582"/>
                        <a:pt x="-94" y="18099"/>
                      </a:cubicBezTo>
                      <a:cubicBezTo>
                        <a:pt x="1787" y="14846"/>
                        <a:pt x="4301" y="12016"/>
                        <a:pt x="6294" y="8824"/>
                      </a:cubicBezTo>
                      <a:cubicBezTo>
                        <a:pt x="8066" y="6052"/>
                        <a:pt x="9817" y="3216"/>
                        <a:pt x="10777" y="45"/>
                      </a:cubicBezTo>
                      <a:cubicBezTo>
                        <a:pt x="10965" y="-693"/>
                        <a:pt x="14444" y="205"/>
                        <a:pt x="14254" y="9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15" name="Полилиния: фигура 114">
                  <a:extLst>
                    <a:ext uri="{FF2B5EF4-FFF2-40B4-BE49-F238E27FC236}">
                      <a16:creationId xmlns:a16="http://schemas.microsoft.com/office/drawing/2014/main" id="{CFB624C6-3347-4EAD-8BA1-42E78D8BECD2}"/>
                    </a:ext>
                  </a:extLst>
                </p:cNvPr>
                <p:cNvSpPr/>
                <p:nvPr/>
              </p:nvSpPr>
              <p:spPr>
                <a:xfrm>
                  <a:off x="9494479" y="2402371"/>
                  <a:ext cx="11860" cy="16737"/>
                </a:xfrm>
                <a:custGeom>
                  <a:avLst/>
                  <a:gdLst>
                    <a:gd name="connsiteX0" fmla="*/ 11655 w 11860"/>
                    <a:gd name="connsiteY0" fmla="*/ 2312 h 16737"/>
                    <a:gd name="connsiteX1" fmla="*/ 7834 w 11860"/>
                    <a:gd name="connsiteY1" fmla="*/ 6850 h 16737"/>
                    <a:gd name="connsiteX2" fmla="*/ 5238 w 11860"/>
                    <a:gd name="connsiteY2" fmla="*/ 10594 h 16737"/>
                    <a:gd name="connsiteX3" fmla="*/ 3802 w 11860"/>
                    <a:gd name="connsiteY3" fmla="*/ 12796 h 16737"/>
                    <a:gd name="connsiteX4" fmla="*/ 3383 w 11860"/>
                    <a:gd name="connsiteY4" fmla="*/ 13811 h 16737"/>
                    <a:gd name="connsiteX5" fmla="*/ 3054 w 11860"/>
                    <a:gd name="connsiteY5" fmla="*/ 15158 h 16737"/>
                    <a:gd name="connsiteX6" fmla="*/ 2672 w 11860"/>
                    <a:gd name="connsiteY6" fmla="*/ 16191 h 16737"/>
                    <a:gd name="connsiteX7" fmla="*/ -3 w 11860"/>
                    <a:gd name="connsiteY7" fmla="*/ 15926 h 16737"/>
                    <a:gd name="connsiteX8" fmla="*/ -61 w 11860"/>
                    <a:gd name="connsiteY8" fmla="*/ 14493 h 16737"/>
                    <a:gd name="connsiteX9" fmla="*/ 494 w 11860"/>
                    <a:gd name="connsiteY9" fmla="*/ 12757 h 16737"/>
                    <a:gd name="connsiteX10" fmla="*/ 1204 w 11860"/>
                    <a:gd name="connsiteY10" fmla="*/ 11345 h 16737"/>
                    <a:gd name="connsiteX11" fmla="*/ 2469 w 11860"/>
                    <a:gd name="connsiteY11" fmla="*/ 8934 h 16737"/>
                    <a:gd name="connsiteX12" fmla="*/ 4976 w 11860"/>
                    <a:gd name="connsiteY12" fmla="*/ 4732 h 16737"/>
                    <a:gd name="connsiteX13" fmla="*/ 9079 w 11860"/>
                    <a:gd name="connsiteY13" fmla="*/ -152 h 16737"/>
                    <a:gd name="connsiteX14" fmla="*/ 11655 w 11860"/>
                    <a:gd name="connsiteY14" fmla="*/ 2312 h 1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1860" h="16737">
                      <a:moveTo>
                        <a:pt x="11655" y="2312"/>
                      </a:moveTo>
                      <a:cubicBezTo>
                        <a:pt x="10308" y="3762"/>
                        <a:pt x="9031" y="5274"/>
                        <a:pt x="7834" y="6850"/>
                      </a:cubicBezTo>
                      <a:cubicBezTo>
                        <a:pt x="6918" y="8064"/>
                        <a:pt x="6116" y="9354"/>
                        <a:pt x="5238" y="10594"/>
                      </a:cubicBezTo>
                      <a:cubicBezTo>
                        <a:pt x="4660" y="11263"/>
                        <a:pt x="4266" y="12052"/>
                        <a:pt x="3802" y="12796"/>
                      </a:cubicBezTo>
                      <a:cubicBezTo>
                        <a:pt x="3566" y="13099"/>
                        <a:pt x="3492" y="13457"/>
                        <a:pt x="3383" y="13811"/>
                      </a:cubicBezTo>
                      <a:cubicBezTo>
                        <a:pt x="3265" y="14257"/>
                        <a:pt x="3156" y="14707"/>
                        <a:pt x="3054" y="15158"/>
                      </a:cubicBezTo>
                      <a:cubicBezTo>
                        <a:pt x="3003" y="15567"/>
                        <a:pt x="2891" y="15842"/>
                        <a:pt x="2672" y="16191"/>
                      </a:cubicBezTo>
                      <a:cubicBezTo>
                        <a:pt x="2616" y="16759"/>
                        <a:pt x="-59" y="16494"/>
                        <a:pt x="-3" y="15926"/>
                      </a:cubicBezTo>
                      <a:cubicBezTo>
                        <a:pt x="-150" y="15415"/>
                        <a:pt x="-183" y="15020"/>
                        <a:pt x="-61" y="14493"/>
                      </a:cubicBezTo>
                      <a:cubicBezTo>
                        <a:pt x="61" y="13895"/>
                        <a:pt x="229" y="13310"/>
                        <a:pt x="494" y="12757"/>
                      </a:cubicBezTo>
                      <a:cubicBezTo>
                        <a:pt x="690" y="12266"/>
                        <a:pt x="972" y="11821"/>
                        <a:pt x="1204" y="11345"/>
                      </a:cubicBezTo>
                      <a:cubicBezTo>
                        <a:pt x="1614" y="10535"/>
                        <a:pt x="2138" y="9785"/>
                        <a:pt x="2469" y="8934"/>
                      </a:cubicBezTo>
                      <a:cubicBezTo>
                        <a:pt x="3202" y="7476"/>
                        <a:pt x="4057" y="6079"/>
                        <a:pt x="4976" y="4732"/>
                      </a:cubicBezTo>
                      <a:cubicBezTo>
                        <a:pt x="6228" y="3009"/>
                        <a:pt x="7587" y="1370"/>
                        <a:pt x="9079" y="-152"/>
                      </a:cubicBezTo>
                      <a:cubicBezTo>
                        <a:pt x="9601" y="-697"/>
                        <a:pt x="12177" y="1764"/>
                        <a:pt x="11655" y="231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16" name="Полилиния: фигура 115">
                  <a:extLst>
                    <a:ext uri="{FF2B5EF4-FFF2-40B4-BE49-F238E27FC236}">
                      <a16:creationId xmlns:a16="http://schemas.microsoft.com/office/drawing/2014/main" id="{80974E0F-355F-4EC3-9F28-D1B0F9E9BB18}"/>
                    </a:ext>
                  </a:extLst>
                </p:cNvPr>
                <p:cNvSpPr/>
                <p:nvPr/>
              </p:nvSpPr>
              <p:spPr>
                <a:xfrm>
                  <a:off x="9447074" y="2408455"/>
                  <a:ext cx="4026" cy="4142"/>
                </a:xfrm>
                <a:custGeom>
                  <a:avLst/>
                  <a:gdLst>
                    <a:gd name="connsiteX0" fmla="*/ 3851 w 4026"/>
                    <a:gd name="connsiteY0" fmla="*/ 1878 h 4142"/>
                    <a:gd name="connsiteX1" fmla="*/ 2182 w 4026"/>
                    <a:gd name="connsiteY1" fmla="*/ 3797 h 4142"/>
                    <a:gd name="connsiteX2" fmla="*/ -117 w 4026"/>
                    <a:gd name="connsiteY2" fmla="*/ 2606 h 4142"/>
                    <a:gd name="connsiteX3" fmla="*/ 797 w 4026"/>
                    <a:gd name="connsiteY3" fmla="*/ -102 h 4142"/>
                    <a:gd name="connsiteX4" fmla="*/ 3851 w 4026"/>
                    <a:gd name="connsiteY4" fmla="*/ 1878 h 4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26" h="4142">
                      <a:moveTo>
                        <a:pt x="3851" y="1878"/>
                      </a:moveTo>
                      <a:cubicBezTo>
                        <a:pt x="3419" y="2664"/>
                        <a:pt x="2866" y="3232"/>
                        <a:pt x="2182" y="3797"/>
                      </a:cubicBezTo>
                      <a:cubicBezTo>
                        <a:pt x="1927" y="4286"/>
                        <a:pt x="-369" y="3092"/>
                        <a:pt x="-117" y="2606"/>
                      </a:cubicBezTo>
                      <a:cubicBezTo>
                        <a:pt x="-2" y="1595"/>
                        <a:pt x="201" y="750"/>
                        <a:pt x="797" y="-102"/>
                      </a:cubicBezTo>
                      <a:cubicBezTo>
                        <a:pt x="1217" y="-749"/>
                        <a:pt x="4271" y="1229"/>
                        <a:pt x="3851" y="187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17" name="Полилиния: фигура 116">
                  <a:extLst>
                    <a:ext uri="{FF2B5EF4-FFF2-40B4-BE49-F238E27FC236}">
                      <a16:creationId xmlns:a16="http://schemas.microsoft.com/office/drawing/2014/main" id="{511CEB18-0CE3-45DB-986A-9883C147B32F}"/>
                    </a:ext>
                  </a:extLst>
                </p:cNvPr>
                <p:cNvSpPr/>
                <p:nvPr/>
              </p:nvSpPr>
              <p:spPr>
                <a:xfrm>
                  <a:off x="9445092" y="2408414"/>
                  <a:ext cx="4981" cy="5898"/>
                </a:xfrm>
                <a:custGeom>
                  <a:avLst/>
                  <a:gdLst>
                    <a:gd name="connsiteX0" fmla="*/ 4816 w 4981"/>
                    <a:gd name="connsiteY0" fmla="*/ 1715 h 5898"/>
                    <a:gd name="connsiteX1" fmla="*/ 3126 w 4981"/>
                    <a:gd name="connsiteY1" fmla="*/ 4958 h 5898"/>
                    <a:gd name="connsiteX2" fmla="*/ 2143 w 4981"/>
                    <a:gd name="connsiteY2" fmla="*/ 5549 h 5898"/>
                    <a:gd name="connsiteX3" fmla="*/ 112 w 4981"/>
                    <a:gd name="connsiteY3" fmla="*/ 4711 h 5898"/>
                    <a:gd name="connsiteX4" fmla="*/ -135 w 4981"/>
                    <a:gd name="connsiteY4" fmla="*/ 3517 h 5898"/>
                    <a:gd name="connsiteX5" fmla="*/ 1474 w 4981"/>
                    <a:gd name="connsiteY5" fmla="*/ -66 h 5898"/>
                    <a:gd name="connsiteX6" fmla="*/ 4816 w 4981"/>
                    <a:gd name="connsiteY6" fmla="*/ 1715 h 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81" h="5898">
                      <a:moveTo>
                        <a:pt x="4816" y="1715"/>
                      </a:moveTo>
                      <a:cubicBezTo>
                        <a:pt x="4085" y="2632"/>
                        <a:pt x="3968" y="4133"/>
                        <a:pt x="3126" y="4958"/>
                      </a:cubicBezTo>
                      <a:cubicBezTo>
                        <a:pt x="2853" y="5225"/>
                        <a:pt x="2469" y="5353"/>
                        <a:pt x="2143" y="5549"/>
                      </a:cubicBezTo>
                      <a:cubicBezTo>
                        <a:pt x="1965" y="5979"/>
                        <a:pt x="-66" y="5141"/>
                        <a:pt x="112" y="4711"/>
                      </a:cubicBezTo>
                      <a:cubicBezTo>
                        <a:pt x="31" y="4314"/>
                        <a:pt x="-153" y="3922"/>
                        <a:pt x="-135" y="3517"/>
                      </a:cubicBezTo>
                      <a:cubicBezTo>
                        <a:pt x="-79" y="2247"/>
                        <a:pt x="1069" y="1089"/>
                        <a:pt x="1474" y="-66"/>
                      </a:cubicBezTo>
                      <a:cubicBezTo>
                        <a:pt x="1851" y="-776"/>
                        <a:pt x="5195" y="1005"/>
                        <a:pt x="4816" y="17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18" name="Полилиния: фигура 117">
                  <a:extLst>
                    <a:ext uri="{FF2B5EF4-FFF2-40B4-BE49-F238E27FC236}">
                      <a16:creationId xmlns:a16="http://schemas.microsoft.com/office/drawing/2014/main" id="{89FA6BA2-D551-4A64-8094-206CD1C3E433}"/>
                    </a:ext>
                  </a:extLst>
                </p:cNvPr>
                <p:cNvSpPr/>
                <p:nvPr/>
              </p:nvSpPr>
              <p:spPr>
                <a:xfrm>
                  <a:off x="9557798" y="2385677"/>
                  <a:ext cx="18684" cy="30399"/>
                </a:xfrm>
                <a:custGeom>
                  <a:avLst/>
                  <a:gdLst>
                    <a:gd name="connsiteX0" fmla="*/ 18484 w 18684"/>
                    <a:gd name="connsiteY0" fmla="*/ 2206 h 30399"/>
                    <a:gd name="connsiteX1" fmla="*/ 13704 w 18684"/>
                    <a:gd name="connsiteY1" fmla="*/ 7689 h 30399"/>
                    <a:gd name="connsiteX2" fmla="*/ 9214 w 18684"/>
                    <a:gd name="connsiteY2" fmla="*/ 13283 h 30399"/>
                    <a:gd name="connsiteX3" fmla="*/ 7471 w 18684"/>
                    <a:gd name="connsiteY3" fmla="*/ 15404 h 30399"/>
                    <a:gd name="connsiteX4" fmla="*/ 7399 w 18684"/>
                    <a:gd name="connsiteY4" fmla="*/ 15696 h 30399"/>
                    <a:gd name="connsiteX5" fmla="*/ 7338 w 18684"/>
                    <a:gd name="connsiteY5" fmla="*/ 17906 h 30399"/>
                    <a:gd name="connsiteX6" fmla="*/ 6045 w 18684"/>
                    <a:gd name="connsiteY6" fmla="*/ 21268 h 30399"/>
                    <a:gd name="connsiteX7" fmla="*/ 5014 w 18684"/>
                    <a:gd name="connsiteY7" fmla="*/ 23933 h 30399"/>
                    <a:gd name="connsiteX8" fmla="*/ 3691 w 18684"/>
                    <a:gd name="connsiteY8" fmla="*/ 27336 h 30399"/>
                    <a:gd name="connsiteX9" fmla="*/ 2161 w 18684"/>
                    <a:gd name="connsiteY9" fmla="*/ 30024 h 30399"/>
                    <a:gd name="connsiteX10" fmla="*/ -114 w 18684"/>
                    <a:gd name="connsiteY10" fmla="*/ 29186 h 30399"/>
                    <a:gd name="connsiteX11" fmla="*/ 728 w 18684"/>
                    <a:gd name="connsiteY11" fmla="*/ 26089 h 30399"/>
                    <a:gd name="connsiteX12" fmla="*/ 1983 w 18684"/>
                    <a:gd name="connsiteY12" fmla="*/ 22887 h 30399"/>
                    <a:gd name="connsiteX13" fmla="*/ 3141 w 18684"/>
                    <a:gd name="connsiteY13" fmla="*/ 19952 h 30399"/>
                    <a:gd name="connsiteX14" fmla="*/ 4332 w 18684"/>
                    <a:gd name="connsiteY14" fmla="*/ 17262 h 30399"/>
                    <a:gd name="connsiteX15" fmla="*/ 4475 w 18684"/>
                    <a:gd name="connsiteY15" fmla="*/ 15816 h 30399"/>
                    <a:gd name="connsiteX16" fmla="*/ 4780 w 18684"/>
                    <a:gd name="connsiteY16" fmla="*/ 14014 h 30399"/>
                    <a:gd name="connsiteX17" fmla="*/ 6542 w 18684"/>
                    <a:gd name="connsiteY17" fmla="*/ 11224 h 30399"/>
                    <a:gd name="connsiteX18" fmla="*/ 11037 w 18684"/>
                    <a:gd name="connsiteY18" fmla="*/ 5452 h 30399"/>
                    <a:gd name="connsiteX19" fmla="*/ 15931 w 18684"/>
                    <a:gd name="connsiteY19" fmla="*/ -151 h 30399"/>
                    <a:gd name="connsiteX20" fmla="*/ 18484 w 18684"/>
                    <a:gd name="connsiteY20" fmla="*/ 2206 h 30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684" h="30399">
                      <a:moveTo>
                        <a:pt x="18484" y="2206"/>
                      </a:moveTo>
                      <a:cubicBezTo>
                        <a:pt x="16850" y="3998"/>
                        <a:pt x="15264" y="5833"/>
                        <a:pt x="13704" y="7689"/>
                      </a:cubicBezTo>
                      <a:cubicBezTo>
                        <a:pt x="12192" y="9542"/>
                        <a:pt x="10721" y="11425"/>
                        <a:pt x="9214" y="13283"/>
                      </a:cubicBezTo>
                      <a:cubicBezTo>
                        <a:pt x="8646" y="14009"/>
                        <a:pt x="7870" y="14554"/>
                        <a:pt x="7471" y="15404"/>
                      </a:cubicBezTo>
                      <a:cubicBezTo>
                        <a:pt x="7409" y="15536"/>
                        <a:pt x="7382" y="15554"/>
                        <a:pt x="7399" y="15696"/>
                      </a:cubicBezTo>
                      <a:cubicBezTo>
                        <a:pt x="7537" y="16437"/>
                        <a:pt x="7468" y="17170"/>
                        <a:pt x="7338" y="17906"/>
                      </a:cubicBezTo>
                      <a:cubicBezTo>
                        <a:pt x="7058" y="19077"/>
                        <a:pt x="6534" y="20174"/>
                        <a:pt x="6045" y="21268"/>
                      </a:cubicBezTo>
                      <a:cubicBezTo>
                        <a:pt x="5628" y="22128"/>
                        <a:pt x="5322" y="23032"/>
                        <a:pt x="5014" y="23933"/>
                      </a:cubicBezTo>
                      <a:cubicBezTo>
                        <a:pt x="4622" y="25086"/>
                        <a:pt x="4167" y="26216"/>
                        <a:pt x="3691" y="27336"/>
                      </a:cubicBezTo>
                      <a:cubicBezTo>
                        <a:pt x="3235" y="28227"/>
                        <a:pt x="2965" y="29385"/>
                        <a:pt x="2161" y="30024"/>
                      </a:cubicBezTo>
                      <a:cubicBezTo>
                        <a:pt x="1983" y="30508"/>
                        <a:pt x="-290" y="29670"/>
                        <a:pt x="-114" y="29186"/>
                      </a:cubicBezTo>
                      <a:cubicBezTo>
                        <a:pt x="-259" y="28115"/>
                        <a:pt x="359" y="27069"/>
                        <a:pt x="728" y="26089"/>
                      </a:cubicBezTo>
                      <a:cubicBezTo>
                        <a:pt x="1168" y="25030"/>
                        <a:pt x="1614" y="23974"/>
                        <a:pt x="1983" y="22887"/>
                      </a:cubicBezTo>
                      <a:cubicBezTo>
                        <a:pt x="2324" y="21892"/>
                        <a:pt x="2693" y="20907"/>
                        <a:pt x="3141" y="19952"/>
                      </a:cubicBezTo>
                      <a:cubicBezTo>
                        <a:pt x="3551" y="19061"/>
                        <a:pt x="3991" y="18183"/>
                        <a:pt x="4332" y="17262"/>
                      </a:cubicBezTo>
                      <a:cubicBezTo>
                        <a:pt x="4472" y="16786"/>
                        <a:pt x="4490" y="16310"/>
                        <a:pt x="4475" y="15816"/>
                      </a:cubicBezTo>
                      <a:cubicBezTo>
                        <a:pt x="4475" y="15200"/>
                        <a:pt x="4495" y="14576"/>
                        <a:pt x="4780" y="14014"/>
                      </a:cubicBezTo>
                      <a:cubicBezTo>
                        <a:pt x="5297" y="13044"/>
                        <a:pt x="5987" y="12171"/>
                        <a:pt x="6542" y="11224"/>
                      </a:cubicBezTo>
                      <a:cubicBezTo>
                        <a:pt x="7982" y="9257"/>
                        <a:pt x="9471" y="7322"/>
                        <a:pt x="11037" y="5452"/>
                      </a:cubicBezTo>
                      <a:cubicBezTo>
                        <a:pt x="12627" y="3550"/>
                        <a:pt x="14251" y="1677"/>
                        <a:pt x="15931" y="-151"/>
                      </a:cubicBezTo>
                      <a:cubicBezTo>
                        <a:pt x="16430" y="-690"/>
                        <a:pt x="18983" y="1664"/>
                        <a:pt x="18484" y="220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19" name="Полилиния: фигура 118">
                  <a:extLst>
                    <a:ext uri="{FF2B5EF4-FFF2-40B4-BE49-F238E27FC236}">
                      <a16:creationId xmlns:a16="http://schemas.microsoft.com/office/drawing/2014/main" id="{179D7A59-D517-4CD2-8AAF-2E92E41753EF}"/>
                    </a:ext>
                  </a:extLst>
                </p:cNvPr>
                <p:cNvSpPr/>
                <p:nvPr/>
              </p:nvSpPr>
              <p:spPr>
                <a:xfrm>
                  <a:off x="9529309" y="2390242"/>
                  <a:ext cx="12511" cy="25345"/>
                </a:xfrm>
                <a:custGeom>
                  <a:avLst/>
                  <a:gdLst>
                    <a:gd name="connsiteX0" fmla="*/ 12357 w 12511"/>
                    <a:gd name="connsiteY0" fmla="*/ 1357 h 25345"/>
                    <a:gd name="connsiteX1" fmla="*/ 8974 w 12511"/>
                    <a:gd name="connsiteY1" fmla="*/ 8566 h 25345"/>
                    <a:gd name="connsiteX2" fmla="*/ 5757 w 12511"/>
                    <a:gd name="connsiteY2" fmla="*/ 15028 h 25345"/>
                    <a:gd name="connsiteX3" fmla="*/ 5373 w 12511"/>
                    <a:gd name="connsiteY3" fmla="*/ 17100 h 25345"/>
                    <a:gd name="connsiteX4" fmla="*/ 4818 w 12511"/>
                    <a:gd name="connsiteY4" fmla="*/ 20131 h 25345"/>
                    <a:gd name="connsiteX5" fmla="*/ 2301 w 12511"/>
                    <a:gd name="connsiteY5" fmla="*/ 24972 h 25345"/>
                    <a:gd name="connsiteX6" fmla="*/ -123 w 12511"/>
                    <a:gd name="connsiteY6" fmla="*/ 23967 h 25345"/>
                    <a:gd name="connsiteX7" fmla="*/ 1621 w 12511"/>
                    <a:gd name="connsiteY7" fmla="*/ 18922 h 25345"/>
                    <a:gd name="connsiteX8" fmla="*/ 2005 w 12511"/>
                    <a:gd name="connsiteY8" fmla="*/ 17191 h 25345"/>
                    <a:gd name="connsiteX9" fmla="*/ 2685 w 12511"/>
                    <a:gd name="connsiteY9" fmla="*/ 13725 h 25345"/>
                    <a:gd name="connsiteX10" fmla="*/ 5670 w 12511"/>
                    <a:gd name="connsiteY10" fmla="*/ 6924 h 25345"/>
                    <a:gd name="connsiteX11" fmla="*/ 8992 w 12511"/>
                    <a:gd name="connsiteY11" fmla="*/ -32 h 25345"/>
                    <a:gd name="connsiteX12" fmla="*/ 12357 w 12511"/>
                    <a:gd name="connsiteY12" fmla="*/ 1357 h 25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11" h="25345">
                      <a:moveTo>
                        <a:pt x="12357" y="1357"/>
                      </a:moveTo>
                      <a:cubicBezTo>
                        <a:pt x="11364" y="3821"/>
                        <a:pt x="10158" y="6191"/>
                        <a:pt x="8974" y="8566"/>
                      </a:cubicBezTo>
                      <a:cubicBezTo>
                        <a:pt x="7943" y="10742"/>
                        <a:pt x="6821" y="12872"/>
                        <a:pt x="5757" y="15028"/>
                      </a:cubicBezTo>
                      <a:cubicBezTo>
                        <a:pt x="5401" y="15695"/>
                        <a:pt x="5350" y="16372"/>
                        <a:pt x="5373" y="17100"/>
                      </a:cubicBezTo>
                      <a:cubicBezTo>
                        <a:pt x="5485" y="18171"/>
                        <a:pt x="5174" y="19131"/>
                        <a:pt x="4818" y="20131"/>
                      </a:cubicBezTo>
                      <a:cubicBezTo>
                        <a:pt x="4143" y="21855"/>
                        <a:pt x="3494" y="23550"/>
                        <a:pt x="2301" y="24972"/>
                      </a:cubicBezTo>
                      <a:cubicBezTo>
                        <a:pt x="2087" y="25487"/>
                        <a:pt x="-336" y="24479"/>
                        <a:pt x="-123" y="23967"/>
                      </a:cubicBezTo>
                      <a:cubicBezTo>
                        <a:pt x="78" y="21977"/>
                        <a:pt x="817" y="20707"/>
                        <a:pt x="1621" y="18922"/>
                      </a:cubicBezTo>
                      <a:cubicBezTo>
                        <a:pt x="1860" y="18329"/>
                        <a:pt x="2160" y="17830"/>
                        <a:pt x="2005" y="17191"/>
                      </a:cubicBezTo>
                      <a:cubicBezTo>
                        <a:pt x="1975" y="15995"/>
                        <a:pt x="2255" y="14835"/>
                        <a:pt x="2685" y="13725"/>
                      </a:cubicBezTo>
                      <a:cubicBezTo>
                        <a:pt x="3535" y="11393"/>
                        <a:pt x="4520" y="9123"/>
                        <a:pt x="5670" y="6924"/>
                      </a:cubicBezTo>
                      <a:cubicBezTo>
                        <a:pt x="6811" y="4623"/>
                        <a:pt x="7974" y="2330"/>
                        <a:pt x="8992" y="-32"/>
                      </a:cubicBezTo>
                      <a:cubicBezTo>
                        <a:pt x="9285" y="-745"/>
                        <a:pt x="12652" y="642"/>
                        <a:pt x="12357" y="135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20" name="Полилиния: фигура 119">
                  <a:extLst>
                    <a:ext uri="{FF2B5EF4-FFF2-40B4-BE49-F238E27FC236}">
                      <a16:creationId xmlns:a16="http://schemas.microsoft.com/office/drawing/2014/main" id="{EC2597E1-1A9B-401E-8329-DC6526BC6725}"/>
                    </a:ext>
                  </a:extLst>
                </p:cNvPr>
                <p:cNvSpPr/>
                <p:nvPr/>
              </p:nvSpPr>
              <p:spPr>
                <a:xfrm>
                  <a:off x="9637989" y="2394647"/>
                  <a:ext cx="5978" cy="9590"/>
                </a:xfrm>
                <a:custGeom>
                  <a:avLst/>
                  <a:gdLst>
                    <a:gd name="connsiteX0" fmla="*/ 5820 w 5978"/>
                    <a:gd name="connsiteY0" fmla="*/ 1534 h 9590"/>
                    <a:gd name="connsiteX1" fmla="*/ 2822 w 5978"/>
                    <a:gd name="connsiteY1" fmla="*/ 8050 h 9590"/>
                    <a:gd name="connsiteX2" fmla="*/ 1890 w 5978"/>
                    <a:gd name="connsiteY2" fmla="*/ 9223 h 9590"/>
                    <a:gd name="connsiteX3" fmla="*/ -126 w 5978"/>
                    <a:gd name="connsiteY3" fmla="*/ 8544 h 9590"/>
                    <a:gd name="connsiteX4" fmla="*/ -136 w 5978"/>
                    <a:gd name="connsiteY4" fmla="*/ 6983 h 9590"/>
                    <a:gd name="connsiteX5" fmla="*/ 2346 w 5978"/>
                    <a:gd name="connsiteY5" fmla="*/ -39 h 9590"/>
                    <a:gd name="connsiteX6" fmla="*/ 5820 w 5978"/>
                    <a:gd name="connsiteY6" fmla="*/ 1534 h 9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978" h="9590">
                      <a:moveTo>
                        <a:pt x="5820" y="1534"/>
                      </a:moveTo>
                      <a:cubicBezTo>
                        <a:pt x="4845" y="3718"/>
                        <a:pt x="3911" y="5919"/>
                        <a:pt x="2822" y="8050"/>
                      </a:cubicBezTo>
                      <a:lnTo>
                        <a:pt x="1890" y="9223"/>
                      </a:lnTo>
                      <a:cubicBezTo>
                        <a:pt x="1747" y="9653"/>
                        <a:pt x="-271" y="8971"/>
                        <a:pt x="-126" y="8544"/>
                      </a:cubicBezTo>
                      <a:cubicBezTo>
                        <a:pt x="-128" y="8024"/>
                        <a:pt x="-134" y="7503"/>
                        <a:pt x="-136" y="6983"/>
                      </a:cubicBezTo>
                      <a:cubicBezTo>
                        <a:pt x="421" y="4553"/>
                        <a:pt x="1284" y="2219"/>
                        <a:pt x="2346" y="-39"/>
                      </a:cubicBezTo>
                      <a:cubicBezTo>
                        <a:pt x="2679" y="-775"/>
                        <a:pt x="6153" y="798"/>
                        <a:pt x="5820" y="1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21" name="Полилиния: фигура 120">
                  <a:extLst>
                    <a:ext uri="{FF2B5EF4-FFF2-40B4-BE49-F238E27FC236}">
                      <a16:creationId xmlns:a16="http://schemas.microsoft.com/office/drawing/2014/main" id="{DF689281-5664-45E2-8DAA-1D591A028CFA}"/>
                    </a:ext>
                  </a:extLst>
                </p:cNvPr>
                <p:cNvSpPr/>
                <p:nvPr/>
              </p:nvSpPr>
              <p:spPr>
                <a:xfrm>
                  <a:off x="9674035" y="2413402"/>
                  <a:ext cx="4297" cy="11703"/>
                </a:xfrm>
                <a:custGeom>
                  <a:avLst/>
                  <a:gdLst>
                    <a:gd name="connsiteX0" fmla="*/ 4160 w 4297"/>
                    <a:gd name="connsiteY0" fmla="*/ 469 h 11703"/>
                    <a:gd name="connsiteX1" fmla="*/ 3379 w 4297"/>
                    <a:gd name="connsiteY1" fmla="*/ 7851 h 11703"/>
                    <a:gd name="connsiteX2" fmla="*/ 2048 w 4297"/>
                    <a:gd name="connsiteY2" fmla="*/ 11302 h 11703"/>
                    <a:gd name="connsiteX3" fmla="*/ 439 w 4297"/>
                    <a:gd name="connsiteY3" fmla="*/ 11083 h 11703"/>
                    <a:gd name="connsiteX4" fmla="*/ -22 w 4297"/>
                    <a:gd name="connsiteY4" fmla="*/ 7461 h 11703"/>
                    <a:gd name="connsiteX5" fmla="*/ 752 w 4297"/>
                    <a:gd name="connsiteY5" fmla="*/ 195 h 11703"/>
                    <a:gd name="connsiteX6" fmla="*/ 4160 w 4297"/>
                    <a:gd name="connsiteY6" fmla="*/ 469 h 1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97" h="11703">
                      <a:moveTo>
                        <a:pt x="4160" y="469"/>
                      </a:moveTo>
                      <a:cubicBezTo>
                        <a:pt x="3952" y="2936"/>
                        <a:pt x="3661" y="5395"/>
                        <a:pt x="3379" y="7851"/>
                      </a:cubicBezTo>
                      <a:cubicBezTo>
                        <a:pt x="3272" y="9375"/>
                        <a:pt x="2967" y="10116"/>
                        <a:pt x="2048" y="11302"/>
                      </a:cubicBezTo>
                      <a:cubicBezTo>
                        <a:pt x="2002" y="11643"/>
                        <a:pt x="393" y="11424"/>
                        <a:pt x="439" y="11083"/>
                      </a:cubicBezTo>
                      <a:cubicBezTo>
                        <a:pt x="-139" y="9747"/>
                        <a:pt x="-258" y="8928"/>
                        <a:pt x="-22" y="7461"/>
                      </a:cubicBezTo>
                      <a:cubicBezTo>
                        <a:pt x="253" y="5041"/>
                        <a:pt x="549" y="2620"/>
                        <a:pt x="752" y="195"/>
                      </a:cubicBezTo>
                      <a:cubicBezTo>
                        <a:pt x="811" y="-531"/>
                        <a:pt x="4219" y="-254"/>
                        <a:pt x="4160" y="46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22" name="Полилиния: фигура 121">
                  <a:extLst>
                    <a:ext uri="{FF2B5EF4-FFF2-40B4-BE49-F238E27FC236}">
                      <a16:creationId xmlns:a16="http://schemas.microsoft.com/office/drawing/2014/main" id="{147E6549-8538-41FB-B37D-5FAEB664D082}"/>
                    </a:ext>
                  </a:extLst>
                </p:cNvPr>
                <p:cNvSpPr/>
                <p:nvPr/>
              </p:nvSpPr>
              <p:spPr>
                <a:xfrm>
                  <a:off x="9615180" y="2403428"/>
                  <a:ext cx="7330" cy="17691"/>
                </a:xfrm>
                <a:custGeom>
                  <a:avLst/>
                  <a:gdLst>
                    <a:gd name="connsiteX0" fmla="*/ -134 w 7330"/>
                    <a:gd name="connsiteY0" fmla="*/ 16577 h 17691"/>
                    <a:gd name="connsiteX1" fmla="*/ 1111 w 7330"/>
                    <a:gd name="connsiteY1" fmla="*/ 10252 h 17691"/>
                    <a:gd name="connsiteX2" fmla="*/ 3005 w 7330"/>
                    <a:gd name="connsiteY2" fmla="*/ 4365 h 17691"/>
                    <a:gd name="connsiteX3" fmla="*/ 5710 w 7330"/>
                    <a:gd name="connsiteY3" fmla="*/ 1117 h 17691"/>
                    <a:gd name="connsiteX4" fmla="*/ 6711 w 7330"/>
                    <a:gd name="connsiteY4" fmla="*/ -210 h 17691"/>
                    <a:gd name="connsiteX5" fmla="*/ 7189 w 7330"/>
                    <a:gd name="connsiteY5" fmla="*/ 88 h 17691"/>
                    <a:gd name="connsiteX6" fmla="*/ 6565 w 7330"/>
                    <a:gd name="connsiteY6" fmla="*/ 1552 h 17691"/>
                    <a:gd name="connsiteX7" fmla="*/ 6135 w 7330"/>
                    <a:gd name="connsiteY7" fmla="*/ 5492 h 17691"/>
                    <a:gd name="connsiteX8" fmla="*/ 4664 w 7330"/>
                    <a:gd name="connsiteY8" fmla="*/ 11048 h 17691"/>
                    <a:gd name="connsiteX9" fmla="*/ 3554 w 7330"/>
                    <a:gd name="connsiteY9" fmla="*/ 17066 h 17691"/>
                    <a:gd name="connsiteX10" fmla="*/ -134 w 7330"/>
                    <a:gd name="connsiteY10" fmla="*/ 16577 h 17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330" h="17691">
                      <a:moveTo>
                        <a:pt x="-134" y="16577"/>
                      </a:moveTo>
                      <a:cubicBezTo>
                        <a:pt x="177" y="14449"/>
                        <a:pt x="614" y="12341"/>
                        <a:pt x="1111" y="10252"/>
                      </a:cubicBezTo>
                      <a:cubicBezTo>
                        <a:pt x="1572" y="8236"/>
                        <a:pt x="2144" y="6248"/>
                        <a:pt x="3005" y="4365"/>
                      </a:cubicBezTo>
                      <a:cubicBezTo>
                        <a:pt x="3600" y="3031"/>
                        <a:pt x="4814" y="2198"/>
                        <a:pt x="5710" y="1117"/>
                      </a:cubicBezTo>
                      <a:cubicBezTo>
                        <a:pt x="6105" y="722"/>
                        <a:pt x="6392" y="244"/>
                        <a:pt x="6711" y="-210"/>
                      </a:cubicBezTo>
                      <a:cubicBezTo>
                        <a:pt x="6774" y="-311"/>
                        <a:pt x="7253" y="-13"/>
                        <a:pt x="7189" y="88"/>
                      </a:cubicBezTo>
                      <a:cubicBezTo>
                        <a:pt x="6932" y="557"/>
                        <a:pt x="6647" y="1012"/>
                        <a:pt x="6565" y="1552"/>
                      </a:cubicBezTo>
                      <a:cubicBezTo>
                        <a:pt x="6252" y="2830"/>
                        <a:pt x="6497" y="4207"/>
                        <a:pt x="6135" y="5492"/>
                      </a:cubicBezTo>
                      <a:cubicBezTo>
                        <a:pt x="5649" y="7345"/>
                        <a:pt x="5069" y="9175"/>
                        <a:pt x="4664" y="11048"/>
                      </a:cubicBezTo>
                      <a:cubicBezTo>
                        <a:pt x="4242" y="13044"/>
                        <a:pt x="3847" y="15047"/>
                        <a:pt x="3554" y="17066"/>
                      </a:cubicBezTo>
                      <a:cubicBezTo>
                        <a:pt x="3450" y="17847"/>
                        <a:pt x="-238" y="17358"/>
                        <a:pt x="-134" y="1657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23" name="Полилиния: фигура 122">
                  <a:extLst>
                    <a:ext uri="{FF2B5EF4-FFF2-40B4-BE49-F238E27FC236}">
                      <a16:creationId xmlns:a16="http://schemas.microsoft.com/office/drawing/2014/main" id="{8F71E801-6CEA-4BB6-8319-98C1C6A9E598}"/>
                    </a:ext>
                  </a:extLst>
                </p:cNvPr>
                <p:cNvSpPr/>
                <p:nvPr/>
              </p:nvSpPr>
              <p:spPr>
                <a:xfrm>
                  <a:off x="9756502" y="2418975"/>
                  <a:ext cx="15433" cy="34102"/>
                </a:xfrm>
                <a:custGeom>
                  <a:avLst/>
                  <a:gdLst>
                    <a:gd name="connsiteX0" fmla="*/ 2991 w 15433"/>
                    <a:gd name="connsiteY0" fmla="*/ -115 h 34102"/>
                    <a:gd name="connsiteX1" fmla="*/ 7778 w 15433"/>
                    <a:gd name="connsiteY1" fmla="*/ 7012 h 34102"/>
                    <a:gd name="connsiteX2" fmla="*/ 11818 w 15433"/>
                    <a:gd name="connsiteY2" fmla="*/ 15081 h 34102"/>
                    <a:gd name="connsiteX3" fmla="*/ 13556 w 15433"/>
                    <a:gd name="connsiteY3" fmla="*/ 21360 h 34102"/>
                    <a:gd name="connsiteX4" fmla="*/ 14170 w 15433"/>
                    <a:gd name="connsiteY4" fmla="*/ 25677 h 34102"/>
                    <a:gd name="connsiteX5" fmla="*/ 14498 w 15433"/>
                    <a:gd name="connsiteY5" fmla="*/ 28553 h 34102"/>
                    <a:gd name="connsiteX6" fmla="*/ 15152 w 15433"/>
                    <a:gd name="connsiteY6" fmla="*/ 30864 h 34102"/>
                    <a:gd name="connsiteX7" fmla="*/ 14788 w 15433"/>
                    <a:gd name="connsiteY7" fmla="*/ 33435 h 34102"/>
                    <a:gd name="connsiteX8" fmla="*/ 12843 w 15433"/>
                    <a:gd name="connsiteY8" fmla="*/ 33651 h 34102"/>
                    <a:gd name="connsiteX9" fmla="*/ 11932 w 15433"/>
                    <a:gd name="connsiteY9" fmla="*/ 31536 h 34102"/>
                    <a:gd name="connsiteX10" fmla="*/ 11334 w 15433"/>
                    <a:gd name="connsiteY10" fmla="*/ 29344 h 34102"/>
                    <a:gd name="connsiteX11" fmla="*/ 10586 w 15433"/>
                    <a:gd name="connsiteY11" fmla="*/ 26038 h 34102"/>
                    <a:gd name="connsiteX12" fmla="*/ 10018 w 15433"/>
                    <a:gd name="connsiteY12" fmla="*/ 22098 h 34102"/>
                    <a:gd name="connsiteX13" fmla="*/ 8318 w 15433"/>
                    <a:gd name="connsiteY13" fmla="*/ 16488 h 34102"/>
                    <a:gd name="connsiteX14" fmla="*/ 4523 w 15433"/>
                    <a:gd name="connsiteY14" fmla="*/ 9063 h 34102"/>
                    <a:gd name="connsiteX15" fmla="*/ -84 w 15433"/>
                    <a:gd name="connsiteY15" fmla="*/ 2176 h 34102"/>
                    <a:gd name="connsiteX16" fmla="*/ 2991 w 15433"/>
                    <a:gd name="connsiteY16" fmla="*/ -115 h 3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433" h="34102">
                      <a:moveTo>
                        <a:pt x="2991" y="-115"/>
                      </a:moveTo>
                      <a:cubicBezTo>
                        <a:pt x="4681" y="2196"/>
                        <a:pt x="6256" y="4586"/>
                        <a:pt x="7778" y="7012"/>
                      </a:cubicBezTo>
                      <a:cubicBezTo>
                        <a:pt x="9379" y="9570"/>
                        <a:pt x="10700" y="12283"/>
                        <a:pt x="11818" y="15081"/>
                      </a:cubicBezTo>
                      <a:cubicBezTo>
                        <a:pt x="12637" y="17104"/>
                        <a:pt x="13116" y="19232"/>
                        <a:pt x="13556" y="21360"/>
                      </a:cubicBezTo>
                      <a:cubicBezTo>
                        <a:pt x="13839" y="22788"/>
                        <a:pt x="14030" y="24228"/>
                        <a:pt x="14170" y="25677"/>
                      </a:cubicBezTo>
                      <a:cubicBezTo>
                        <a:pt x="14269" y="26641"/>
                        <a:pt x="14264" y="27609"/>
                        <a:pt x="14498" y="28553"/>
                      </a:cubicBezTo>
                      <a:cubicBezTo>
                        <a:pt x="14719" y="29324"/>
                        <a:pt x="14981" y="30080"/>
                        <a:pt x="15152" y="30864"/>
                      </a:cubicBezTo>
                      <a:cubicBezTo>
                        <a:pt x="15417" y="31852"/>
                        <a:pt x="15333" y="32577"/>
                        <a:pt x="14788" y="33435"/>
                      </a:cubicBezTo>
                      <a:cubicBezTo>
                        <a:pt x="14834" y="33847"/>
                        <a:pt x="12889" y="34063"/>
                        <a:pt x="12843" y="33651"/>
                      </a:cubicBezTo>
                      <a:cubicBezTo>
                        <a:pt x="12255" y="32987"/>
                        <a:pt x="11963" y="32432"/>
                        <a:pt x="11932" y="31536"/>
                      </a:cubicBezTo>
                      <a:cubicBezTo>
                        <a:pt x="11785" y="30790"/>
                        <a:pt x="11556" y="30072"/>
                        <a:pt x="11334" y="29344"/>
                      </a:cubicBezTo>
                      <a:cubicBezTo>
                        <a:pt x="11057" y="28250"/>
                        <a:pt x="10670" y="27171"/>
                        <a:pt x="10586" y="26038"/>
                      </a:cubicBezTo>
                      <a:cubicBezTo>
                        <a:pt x="10448" y="24717"/>
                        <a:pt x="10278" y="23399"/>
                        <a:pt x="10018" y="22098"/>
                      </a:cubicBezTo>
                      <a:cubicBezTo>
                        <a:pt x="9616" y="20181"/>
                        <a:pt x="9025" y="18313"/>
                        <a:pt x="8318" y="16488"/>
                      </a:cubicBezTo>
                      <a:cubicBezTo>
                        <a:pt x="7272" y="13905"/>
                        <a:pt x="6048" y="11403"/>
                        <a:pt x="4523" y="9063"/>
                      </a:cubicBezTo>
                      <a:cubicBezTo>
                        <a:pt x="3044" y="6729"/>
                        <a:pt x="1519" y="4423"/>
                        <a:pt x="-84" y="2176"/>
                      </a:cubicBezTo>
                      <a:cubicBezTo>
                        <a:pt x="-570" y="1522"/>
                        <a:pt x="2504" y="-766"/>
                        <a:pt x="2991" y="-1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24" name="Полилиния: фигура 123">
                  <a:extLst>
                    <a:ext uri="{FF2B5EF4-FFF2-40B4-BE49-F238E27FC236}">
                      <a16:creationId xmlns:a16="http://schemas.microsoft.com/office/drawing/2014/main" id="{33F7A551-5791-4979-A6E7-B30D72283CDA}"/>
                    </a:ext>
                  </a:extLst>
                </p:cNvPr>
                <p:cNvSpPr/>
                <p:nvPr/>
              </p:nvSpPr>
              <p:spPr>
                <a:xfrm>
                  <a:off x="9735084" y="2400945"/>
                  <a:ext cx="4645" cy="6346"/>
                </a:xfrm>
                <a:custGeom>
                  <a:avLst/>
                  <a:gdLst>
                    <a:gd name="connsiteX0" fmla="*/ 3435 w 4645"/>
                    <a:gd name="connsiteY0" fmla="*/ -4 h 6346"/>
                    <a:gd name="connsiteX1" fmla="*/ 4504 w 4645"/>
                    <a:gd name="connsiteY1" fmla="*/ 3623 h 6346"/>
                    <a:gd name="connsiteX2" fmla="*/ 4308 w 4645"/>
                    <a:gd name="connsiteY2" fmla="*/ 5443 h 6346"/>
                    <a:gd name="connsiteX3" fmla="*/ 2712 w 4645"/>
                    <a:gd name="connsiteY3" fmla="*/ 6013 h 6346"/>
                    <a:gd name="connsiteX4" fmla="*/ 1412 w 4645"/>
                    <a:gd name="connsiteY4" fmla="*/ 4748 h 6346"/>
                    <a:gd name="connsiteX5" fmla="*/ -121 w 4645"/>
                    <a:gd name="connsiteY5" fmla="*/ 1302 h 6346"/>
                    <a:gd name="connsiteX6" fmla="*/ 3435 w 4645"/>
                    <a:gd name="connsiteY6" fmla="*/ -4 h 6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45" h="6346">
                      <a:moveTo>
                        <a:pt x="3435" y="-4"/>
                      </a:moveTo>
                      <a:cubicBezTo>
                        <a:pt x="3710" y="1187"/>
                        <a:pt x="4433" y="2389"/>
                        <a:pt x="4504" y="3623"/>
                      </a:cubicBezTo>
                      <a:cubicBezTo>
                        <a:pt x="4540" y="4231"/>
                        <a:pt x="4374" y="4835"/>
                        <a:pt x="4308" y="5443"/>
                      </a:cubicBezTo>
                      <a:cubicBezTo>
                        <a:pt x="4430" y="5779"/>
                        <a:pt x="2835" y="6352"/>
                        <a:pt x="2712" y="6013"/>
                      </a:cubicBezTo>
                      <a:cubicBezTo>
                        <a:pt x="2280" y="5593"/>
                        <a:pt x="1773" y="5234"/>
                        <a:pt x="1412" y="4748"/>
                      </a:cubicBezTo>
                      <a:cubicBezTo>
                        <a:pt x="676" y="3758"/>
                        <a:pt x="452" y="2381"/>
                        <a:pt x="-121" y="1302"/>
                      </a:cubicBezTo>
                      <a:cubicBezTo>
                        <a:pt x="-398" y="548"/>
                        <a:pt x="3158" y="-757"/>
                        <a:pt x="3435" y="-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25" name="Полилиния: фигура 124">
                  <a:extLst>
                    <a:ext uri="{FF2B5EF4-FFF2-40B4-BE49-F238E27FC236}">
                      <a16:creationId xmlns:a16="http://schemas.microsoft.com/office/drawing/2014/main" id="{3313D202-ADD6-41AF-B18E-13E470210205}"/>
                    </a:ext>
                  </a:extLst>
                </p:cNvPr>
                <p:cNvSpPr/>
                <p:nvPr/>
              </p:nvSpPr>
              <p:spPr>
                <a:xfrm>
                  <a:off x="9750370" y="2462230"/>
                  <a:ext cx="8754" cy="15768"/>
                </a:xfrm>
                <a:custGeom>
                  <a:avLst/>
                  <a:gdLst>
                    <a:gd name="connsiteX0" fmla="*/ 2836 w 8754"/>
                    <a:gd name="connsiteY0" fmla="*/ -75 h 15768"/>
                    <a:gd name="connsiteX1" fmla="*/ 5295 w 8754"/>
                    <a:gd name="connsiteY1" fmla="*/ 4942 h 15768"/>
                    <a:gd name="connsiteX2" fmla="*/ 6817 w 8754"/>
                    <a:gd name="connsiteY2" fmla="*/ 8312 h 15768"/>
                    <a:gd name="connsiteX3" fmla="*/ 7486 w 8754"/>
                    <a:gd name="connsiteY3" fmla="*/ 10855 h 15768"/>
                    <a:gd name="connsiteX4" fmla="*/ 8130 w 8754"/>
                    <a:gd name="connsiteY4" fmla="*/ 12489 h 15768"/>
                    <a:gd name="connsiteX5" fmla="*/ 8311 w 8754"/>
                    <a:gd name="connsiteY5" fmla="*/ 14973 h 15768"/>
                    <a:gd name="connsiteX6" fmla="*/ 7277 w 8754"/>
                    <a:gd name="connsiteY6" fmla="*/ 15484 h 15768"/>
                    <a:gd name="connsiteX7" fmla="*/ 5343 w 8754"/>
                    <a:gd name="connsiteY7" fmla="*/ 14186 h 15768"/>
                    <a:gd name="connsiteX8" fmla="*/ 4144 w 8754"/>
                    <a:gd name="connsiteY8" fmla="*/ 11394 h 15768"/>
                    <a:gd name="connsiteX9" fmla="*/ 3722 w 8754"/>
                    <a:gd name="connsiteY9" fmla="*/ 9643 h 15768"/>
                    <a:gd name="connsiteX10" fmla="*/ 2243 w 8754"/>
                    <a:gd name="connsiteY10" fmla="*/ 6367 h 15768"/>
                    <a:gd name="connsiteX11" fmla="*/ -114 w 8754"/>
                    <a:gd name="connsiteY11" fmla="*/ 1350 h 15768"/>
                    <a:gd name="connsiteX12" fmla="*/ 2836 w 8754"/>
                    <a:gd name="connsiteY12" fmla="*/ -75 h 15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54" h="15768">
                      <a:moveTo>
                        <a:pt x="2836" y="-75"/>
                      </a:moveTo>
                      <a:cubicBezTo>
                        <a:pt x="3694" y="1577"/>
                        <a:pt x="4500" y="3257"/>
                        <a:pt x="5295" y="4942"/>
                      </a:cubicBezTo>
                      <a:cubicBezTo>
                        <a:pt x="5806" y="6062"/>
                        <a:pt x="6320" y="7184"/>
                        <a:pt x="6817" y="8312"/>
                      </a:cubicBezTo>
                      <a:cubicBezTo>
                        <a:pt x="7203" y="9114"/>
                        <a:pt x="7351" y="9984"/>
                        <a:pt x="7486" y="10855"/>
                      </a:cubicBezTo>
                      <a:cubicBezTo>
                        <a:pt x="7550" y="11455"/>
                        <a:pt x="7853" y="11964"/>
                        <a:pt x="8130" y="12489"/>
                      </a:cubicBezTo>
                      <a:cubicBezTo>
                        <a:pt x="8710" y="13535"/>
                        <a:pt x="8777" y="13835"/>
                        <a:pt x="8311" y="14973"/>
                      </a:cubicBezTo>
                      <a:cubicBezTo>
                        <a:pt x="8418" y="15192"/>
                        <a:pt x="7387" y="15703"/>
                        <a:pt x="7277" y="15484"/>
                      </a:cubicBezTo>
                      <a:cubicBezTo>
                        <a:pt x="6290" y="15309"/>
                        <a:pt x="5870" y="15037"/>
                        <a:pt x="5343" y="14186"/>
                      </a:cubicBezTo>
                      <a:cubicBezTo>
                        <a:pt x="4768" y="13334"/>
                        <a:pt x="4297" y="12425"/>
                        <a:pt x="4144" y="11394"/>
                      </a:cubicBezTo>
                      <a:cubicBezTo>
                        <a:pt x="4042" y="10801"/>
                        <a:pt x="3953" y="10203"/>
                        <a:pt x="3722" y="9643"/>
                      </a:cubicBezTo>
                      <a:cubicBezTo>
                        <a:pt x="3258" y="8538"/>
                        <a:pt x="2747" y="7454"/>
                        <a:pt x="2243" y="6367"/>
                      </a:cubicBezTo>
                      <a:cubicBezTo>
                        <a:pt x="1464" y="4692"/>
                        <a:pt x="662" y="3028"/>
                        <a:pt x="-114" y="1350"/>
                      </a:cubicBezTo>
                      <a:cubicBezTo>
                        <a:pt x="-417" y="724"/>
                        <a:pt x="2533" y="-701"/>
                        <a:pt x="2836" y="-7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26" name="Полилиния: фигура 125">
                  <a:extLst>
                    <a:ext uri="{FF2B5EF4-FFF2-40B4-BE49-F238E27FC236}">
                      <a16:creationId xmlns:a16="http://schemas.microsoft.com/office/drawing/2014/main" id="{040B98BC-F85A-4529-9886-D74B758B493F}"/>
                    </a:ext>
                  </a:extLst>
                </p:cNvPr>
                <p:cNvSpPr/>
                <p:nvPr/>
              </p:nvSpPr>
              <p:spPr>
                <a:xfrm>
                  <a:off x="9722905" y="2433861"/>
                  <a:ext cx="5882" cy="11174"/>
                </a:xfrm>
                <a:custGeom>
                  <a:avLst/>
                  <a:gdLst>
                    <a:gd name="connsiteX0" fmla="*/ 5738 w 5882"/>
                    <a:gd name="connsiteY0" fmla="*/ 1009 h 11174"/>
                    <a:gd name="connsiteX1" fmla="*/ 3745 w 5882"/>
                    <a:gd name="connsiteY1" fmla="*/ 8324 h 11174"/>
                    <a:gd name="connsiteX2" fmla="*/ 2875 w 5882"/>
                    <a:gd name="connsiteY2" fmla="*/ 10674 h 11174"/>
                    <a:gd name="connsiteX3" fmla="*/ -116 w 5882"/>
                    <a:gd name="connsiteY3" fmla="*/ 10073 h 11174"/>
                    <a:gd name="connsiteX4" fmla="*/ 95 w 5882"/>
                    <a:gd name="connsiteY4" fmla="*/ 7421 h 11174"/>
                    <a:gd name="connsiteX5" fmla="*/ 2106 w 5882"/>
                    <a:gd name="connsiteY5" fmla="*/ 55 h 11174"/>
                    <a:gd name="connsiteX6" fmla="*/ 5738 w 5882"/>
                    <a:gd name="connsiteY6" fmla="*/ 1009 h 1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82" h="11174">
                      <a:moveTo>
                        <a:pt x="5738" y="1009"/>
                      </a:moveTo>
                      <a:cubicBezTo>
                        <a:pt x="5076" y="3448"/>
                        <a:pt x="4376" y="5876"/>
                        <a:pt x="3745" y="8324"/>
                      </a:cubicBezTo>
                      <a:cubicBezTo>
                        <a:pt x="3254" y="9963"/>
                        <a:pt x="3549" y="9182"/>
                        <a:pt x="2875" y="10674"/>
                      </a:cubicBezTo>
                      <a:cubicBezTo>
                        <a:pt x="2747" y="11307"/>
                        <a:pt x="-243" y="10709"/>
                        <a:pt x="-116" y="10073"/>
                      </a:cubicBezTo>
                      <a:cubicBezTo>
                        <a:pt x="-136" y="8317"/>
                        <a:pt x="-200" y="9203"/>
                        <a:pt x="95" y="7421"/>
                      </a:cubicBezTo>
                      <a:cubicBezTo>
                        <a:pt x="683" y="4944"/>
                        <a:pt x="1388" y="2498"/>
                        <a:pt x="2106" y="55"/>
                      </a:cubicBezTo>
                      <a:cubicBezTo>
                        <a:pt x="2310" y="-717"/>
                        <a:pt x="5942" y="238"/>
                        <a:pt x="5738" y="100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27" name="Полилиния: фигура 126">
                  <a:extLst>
                    <a:ext uri="{FF2B5EF4-FFF2-40B4-BE49-F238E27FC236}">
                      <a16:creationId xmlns:a16="http://schemas.microsoft.com/office/drawing/2014/main" id="{222AFFBF-0C49-41C7-873B-8BA9FCE14F31}"/>
                    </a:ext>
                  </a:extLst>
                </p:cNvPr>
                <p:cNvSpPr/>
                <p:nvPr/>
              </p:nvSpPr>
              <p:spPr>
                <a:xfrm>
                  <a:off x="9560820" y="2454946"/>
                  <a:ext cx="10608" cy="14704"/>
                </a:xfrm>
                <a:custGeom>
                  <a:avLst/>
                  <a:gdLst>
                    <a:gd name="connsiteX0" fmla="*/ -116 w 10608"/>
                    <a:gd name="connsiteY0" fmla="*/ 12758 h 14704"/>
                    <a:gd name="connsiteX1" fmla="*/ 2368 w 10608"/>
                    <a:gd name="connsiteY1" fmla="*/ 7428 h 14704"/>
                    <a:gd name="connsiteX2" fmla="*/ 4318 w 10608"/>
                    <a:gd name="connsiteY2" fmla="*/ 3728 h 14704"/>
                    <a:gd name="connsiteX3" fmla="*/ 5433 w 10608"/>
                    <a:gd name="connsiteY3" fmla="*/ 1936 h 14704"/>
                    <a:gd name="connsiteX4" fmla="*/ 6718 w 10608"/>
                    <a:gd name="connsiteY4" fmla="*/ 541 h 14704"/>
                    <a:gd name="connsiteX5" fmla="*/ 7408 w 10608"/>
                    <a:gd name="connsiteY5" fmla="*/ 34 h 14704"/>
                    <a:gd name="connsiteX6" fmla="*/ 8808 w 10608"/>
                    <a:gd name="connsiteY6" fmla="*/ -149 h 14704"/>
                    <a:gd name="connsiteX7" fmla="*/ 9920 w 10608"/>
                    <a:gd name="connsiteY7" fmla="*/ 263 h 14704"/>
                    <a:gd name="connsiteX8" fmla="*/ 10447 w 10608"/>
                    <a:gd name="connsiteY8" fmla="*/ 951 h 14704"/>
                    <a:gd name="connsiteX9" fmla="*/ 9589 w 10608"/>
                    <a:gd name="connsiteY9" fmla="*/ 2531 h 14704"/>
                    <a:gd name="connsiteX10" fmla="*/ 9671 w 10608"/>
                    <a:gd name="connsiteY10" fmla="*/ 2766 h 14704"/>
                    <a:gd name="connsiteX11" fmla="*/ 9266 w 10608"/>
                    <a:gd name="connsiteY11" fmla="*/ 3216 h 14704"/>
                    <a:gd name="connsiteX12" fmla="*/ 8449 w 10608"/>
                    <a:gd name="connsiteY12" fmla="*/ 4099 h 14704"/>
                    <a:gd name="connsiteX13" fmla="*/ 7683 w 10608"/>
                    <a:gd name="connsiteY13" fmla="*/ 5489 h 14704"/>
                    <a:gd name="connsiteX14" fmla="*/ 5858 w 10608"/>
                    <a:gd name="connsiteY14" fmla="*/ 9144 h 14704"/>
                    <a:gd name="connsiteX15" fmla="*/ 3468 w 10608"/>
                    <a:gd name="connsiteY15" fmla="*/ 14265 h 14704"/>
                    <a:gd name="connsiteX16" fmla="*/ -116 w 10608"/>
                    <a:gd name="connsiteY16" fmla="*/ 12758 h 14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608" h="14704">
                      <a:moveTo>
                        <a:pt x="-116" y="12758"/>
                      </a:moveTo>
                      <a:cubicBezTo>
                        <a:pt x="650" y="10954"/>
                        <a:pt x="1506" y="9190"/>
                        <a:pt x="2368" y="7428"/>
                      </a:cubicBezTo>
                      <a:cubicBezTo>
                        <a:pt x="2987" y="6179"/>
                        <a:pt x="3649" y="4952"/>
                        <a:pt x="4318" y="3728"/>
                      </a:cubicBezTo>
                      <a:cubicBezTo>
                        <a:pt x="4669" y="3119"/>
                        <a:pt x="5026" y="2511"/>
                        <a:pt x="5433" y="1936"/>
                      </a:cubicBezTo>
                      <a:cubicBezTo>
                        <a:pt x="5807" y="1424"/>
                        <a:pt x="6258" y="974"/>
                        <a:pt x="6718" y="541"/>
                      </a:cubicBezTo>
                      <a:cubicBezTo>
                        <a:pt x="6940" y="368"/>
                        <a:pt x="7133" y="118"/>
                        <a:pt x="7408" y="34"/>
                      </a:cubicBezTo>
                      <a:cubicBezTo>
                        <a:pt x="7841" y="-304"/>
                        <a:pt x="8324" y="-261"/>
                        <a:pt x="8808" y="-149"/>
                      </a:cubicBezTo>
                      <a:cubicBezTo>
                        <a:pt x="9200" y="-62"/>
                        <a:pt x="9556" y="96"/>
                        <a:pt x="9920" y="263"/>
                      </a:cubicBezTo>
                      <a:cubicBezTo>
                        <a:pt x="10065" y="151"/>
                        <a:pt x="10592" y="839"/>
                        <a:pt x="10447" y="951"/>
                      </a:cubicBezTo>
                      <a:cubicBezTo>
                        <a:pt x="10409" y="1666"/>
                        <a:pt x="10277" y="2188"/>
                        <a:pt x="9589" y="2531"/>
                      </a:cubicBezTo>
                      <a:cubicBezTo>
                        <a:pt x="9019" y="2725"/>
                        <a:pt x="9164" y="2961"/>
                        <a:pt x="9671" y="2766"/>
                      </a:cubicBezTo>
                      <a:cubicBezTo>
                        <a:pt x="9567" y="2941"/>
                        <a:pt x="9416" y="3073"/>
                        <a:pt x="9266" y="3216"/>
                      </a:cubicBezTo>
                      <a:cubicBezTo>
                        <a:pt x="8979" y="3496"/>
                        <a:pt x="8699" y="3786"/>
                        <a:pt x="8449" y="4099"/>
                      </a:cubicBezTo>
                      <a:cubicBezTo>
                        <a:pt x="8131" y="4529"/>
                        <a:pt x="7910" y="5005"/>
                        <a:pt x="7683" y="5489"/>
                      </a:cubicBezTo>
                      <a:cubicBezTo>
                        <a:pt x="7075" y="6708"/>
                        <a:pt x="6464" y="7922"/>
                        <a:pt x="5858" y="9144"/>
                      </a:cubicBezTo>
                      <a:cubicBezTo>
                        <a:pt x="5028" y="10834"/>
                        <a:pt x="4211" y="12532"/>
                        <a:pt x="3468" y="14265"/>
                      </a:cubicBezTo>
                      <a:cubicBezTo>
                        <a:pt x="3150" y="15026"/>
                        <a:pt x="-436" y="13519"/>
                        <a:pt x="-116" y="127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28" name="Полилиния: фигура 127">
                  <a:extLst>
                    <a:ext uri="{FF2B5EF4-FFF2-40B4-BE49-F238E27FC236}">
                      <a16:creationId xmlns:a16="http://schemas.microsoft.com/office/drawing/2014/main" id="{1AC198A3-4323-4C5F-9C34-F27503DFA4A6}"/>
                    </a:ext>
                  </a:extLst>
                </p:cNvPr>
                <p:cNvSpPr/>
                <p:nvPr/>
              </p:nvSpPr>
              <p:spPr>
                <a:xfrm>
                  <a:off x="9558539" y="2419144"/>
                  <a:ext cx="14337" cy="12010"/>
                </a:xfrm>
                <a:custGeom>
                  <a:avLst/>
                  <a:gdLst>
                    <a:gd name="connsiteX0" fmla="*/ -74 w 14337"/>
                    <a:gd name="connsiteY0" fmla="*/ 9414 h 12010"/>
                    <a:gd name="connsiteX1" fmla="*/ 3586 w 14337"/>
                    <a:gd name="connsiteY1" fmla="*/ 5563 h 12010"/>
                    <a:gd name="connsiteX2" fmla="*/ 6355 w 14337"/>
                    <a:gd name="connsiteY2" fmla="*/ 3099 h 12010"/>
                    <a:gd name="connsiteX3" fmla="*/ 8651 w 14337"/>
                    <a:gd name="connsiteY3" fmla="*/ 1686 h 12010"/>
                    <a:gd name="connsiteX4" fmla="*/ 11853 w 14337"/>
                    <a:gd name="connsiteY4" fmla="*/ 34 h 12010"/>
                    <a:gd name="connsiteX5" fmla="*/ 13350 w 14337"/>
                    <a:gd name="connsiteY5" fmla="*/ 172 h 12010"/>
                    <a:gd name="connsiteX6" fmla="*/ 14128 w 14337"/>
                    <a:gd name="connsiteY6" fmla="*/ 1651 h 12010"/>
                    <a:gd name="connsiteX7" fmla="*/ 13347 w 14337"/>
                    <a:gd name="connsiteY7" fmla="*/ 2959 h 12010"/>
                    <a:gd name="connsiteX8" fmla="*/ 10341 w 14337"/>
                    <a:gd name="connsiteY8" fmla="*/ 4702 h 12010"/>
                    <a:gd name="connsiteX9" fmla="*/ 8470 w 14337"/>
                    <a:gd name="connsiteY9" fmla="*/ 5784 h 12010"/>
                    <a:gd name="connsiteX10" fmla="*/ 5999 w 14337"/>
                    <a:gd name="connsiteY10" fmla="*/ 7991 h 12010"/>
                    <a:gd name="connsiteX11" fmla="*/ 2458 w 14337"/>
                    <a:gd name="connsiteY11" fmla="*/ 11699 h 12010"/>
                    <a:gd name="connsiteX12" fmla="*/ -74 w 14337"/>
                    <a:gd name="connsiteY12" fmla="*/ 9414 h 1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337" h="12010">
                      <a:moveTo>
                        <a:pt x="-74" y="9414"/>
                      </a:moveTo>
                      <a:cubicBezTo>
                        <a:pt x="1117" y="8103"/>
                        <a:pt x="2333" y="6815"/>
                        <a:pt x="3586" y="5563"/>
                      </a:cubicBezTo>
                      <a:cubicBezTo>
                        <a:pt x="4461" y="4690"/>
                        <a:pt x="5401" y="3885"/>
                        <a:pt x="6355" y="3099"/>
                      </a:cubicBezTo>
                      <a:cubicBezTo>
                        <a:pt x="7070" y="2557"/>
                        <a:pt x="7862" y="2116"/>
                        <a:pt x="8651" y="1686"/>
                      </a:cubicBezTo>
                      <a:cubicBezTo>
                        <a:pt x="9715" y="1131"/>
                        <a:pt x="10784" y="582"/>
                        <a:pt x="11853" y="34"/>
                      </a:cubicBezTo>
                      <a:cubicBezTo>
                        <a:pt x="12764" y="-355"/>
                        <a:pt x="12263" y="-319"/>
                        <a:pt x="13350" y="172"/>
                      </a:cubicBezTo>
                      <a:cubicBezTo>
                        <a:pt x="13663" y="6"/>
                        <a:pt x="14442" y="1485"/>
                        <a:pt x="14128" y="1651"/>
                      </a:cubicBezTo>
                      <a:cubicBezTo>
                        <a:pt x="13851" y="2844"/>
                        <a:pt x="14190" y="2468"/>
                        <a:pt x="13347" y="2959"/>
                      </a:cubicBezTo>
                      <a:cubicBezTo>
                        <a:pt x="12311" y="3486"/>
                        <a:pt x="11321" y="4079"/>
                        <a:pt x="10341" y="4702"/>
                      </a:cubicBezTo>
                      <a:cubicBezTo>
                        <a:pt x="9717" y="5061"/>
                        <a:pt x="9068" y="5382"/>
                        <a:pt x="8470" y="5784"/>
                      </a:cubicBezTo>
                      <a:cubicBezTo>
                        <a:pt x="7582" y="6443"/>
                        <a:pt x="6808" y="7240"/>
                        <a:pt x="5999" y="7991"/>
                      </a:cubicBezTo>
                      <a:cubicBezTo>
                        <a:pt x="4779" y="9190"/>
                        <a:pt x="3609" y="10434"/>
                        <a:pt x="2458" y="11699"/>
                      </a:cubicBezTo>
                      <a:cubicBezTo>
                        <a:pt x="1972" y="12236"/>
                        <a:pt x="-561" y="9951"/>
                        <a:pt x="-74" y="9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29" name="Полилиния: фигура 128">
                  <a:extLst>
                    <a:ext uri="{FF2B5EF4-FFF2-40B4-BE49-F238E27FC236}">
                      <a16:creationId xmlns:a16="http://schemas.microsoft.com/office/drawing/2014/main" id="{AD3AC372-570C-45BA-AFB3-61086FCFDA31}"/>
                    </a:ext>
                  </a:extLst>
                </p:cNvPr>
                <p:cNvSpPr/>
                <p:nvPr/>
              </p:nvSpPr>
              <p:spPr>
                <a:xfrm>
                  <a:off x="9396939" y="2449965"/>
                  <a:ext cx="11194" cy="14982"/>
                </a:xfrm>
                <a:custGeom>
                  <a:avLst/>
                  <a:gdLst>
                    <a:gd name="connsiteX0" fmla="*/ 11022 w 11194"/>
                    <a:gd name="connsiteY0" fmla="*/ 1831 h 14982"/>
                    <a:gd name="connsiteX1" fmla="*/ 7851 w 11194"/>
                    <a:gd name="connsiteY1" fmla="*/ 6860 h 14982"/>
                    <a:gd name="connsiteX2" fmla="*/ 5316 w 11194"/>
                    <a:gd name="connsiteY2" fmla="*/ 10406 h 14982"/>
                    <a:gd name="connsiteX3" fmla="*/ 4221 w 11194"/>
                    <a:gd name="connsiteY3" fmla="*/ 12190 h 14982"/>
                    <a:gd name="connsiteX4" fmla="*/ 2809 w 11194"/>
                    <a:gd name="connsiteY4" fmla="*/ 14608 h 14982"/>
                    <a:gd name="connsiteX5" fmla="*/ -111 w 11194"/>
                    <a:gd name="connsiteY5" fmla="*/ 13066 h 14982"/>
                    <a:gd name="connsiteX6" fmla="*/ 966 w 11194"/>
                    <a:gd name="connsiteY6" fmla="*/ 10612 h 14982"/>
                    <a:gd name="connsiteX7" fmla="*/ 2310 w 11194"/>
                    <a:gd name="connsiteY7" fmla="*/ 8245 h 14982"/>
                    <a:gd name="connsiteX8" fmla="*/ 4741 w 11194"/>
                    <a:gd name="connsiteY8" fmla="*/ 4786 h 14982"/>
                    <a:gd name="connsiteX9" fmla="*/ 7805 w 11194"/>
                    <a:gd name="connsiteY9" fmla="*/ -86 h 14982"/>
                    <a:gd name="connsiteX10" fmla="*/ 11022 w 11194"/>
                    <a:gd name="connsiteY10" fmla="*/ 1831 h 14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94" h="14982">
                      <a:moveTo>
                        <a:pt x="11022" y="1831"/>
                      </a:moveTo>
                      <a:cubicBezTo>
                        <a:pt x="10014" y="3539"/>
                        <a:pt x="8951" y="5211"/>
                        <a:pt x="7851" y="6860"/>
                      </a:cubicBezTo>
                      <a:cubicBezTo>
                        <a:pt x="7044" y="8072"/>
                        <a:pt x="6186" y="9243"/>
                        <a:pt x="5316" y="10406"/>
                      </a:cubicBezTo>
                      <a:cubicBezTo>
                        <a:pt x="4873" y="10951"/>
                        <a:pt x="4542" y="11569"/>
                        <a:pt x="4221" y="12190"/>
                      </a:cubicBezTo>
                      <a:cubicBezTo>
                        <a:pt x="3804" y="13030"/>
                        <a:pt x="3379" y="13860"/>
                        <a:pt x="2809" y="14608"/>
                      </a:cubicBezTo>
                      <a:cubicBezTo>
                        <a:pt x="2483" y="15227"/>
                        <a:pt x="-437" y="13687"/>
                        <a:pt x="-111" y="13066"/>
                      </a:cubicBezTo>
                      <a:cubicBezTo>
                        <a:pt x="172" y="12213"/>
                        <a:pt x="602" y="11432"/>
                        <a:pt x="966" y="10612"/>
                      </a:cubicBezTo>
                      <a:cubicBezTo>
                        <a:pt x="1348" y="9785"/>
                        <a:pt x="1793" y="8996"/>
                        <a:pt x="2310" y="8245"/>
                      </a:cubicBezTo>
                      <a:cubicBezTo>
                        <a:pt x="3112" y="7087"/>
                        <a:pt x="3962" y="5962"/>
                        <a:pt x="4741" y="4786"/>
                      </a:cubicBezTo>
                      <a:cubicBezTo>
                        <a:pt x="5807" y="3190"/>
                        <a:pt x="6838" y="1571"/>
                        <a:pt x="7805" y="-86"/>
                      </a:cubicBezTo>
                      <a:cubicBezTo>
                        <a:pt x="8212" y="-768"/>
                        <a:pt x="11430" y="1149"/>
                        <a:pt x="11022" y="183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30" name="Полилиния: фигура 129">
                  <a:extLst>
                    <a:ext uri="{FF2B5EF4-FFF2-40B4-BE49-F238E27FC236}">
                      <a16:creationId xmlns:a16="http://schemas.microsoft.com/office/drawing/2014/main" id="{132F109D-BA70-4AC6-815D-AD402F4BBCC9}"/>
                    </a:ext>
                  </a:extLst>
                </p:cNvPr>
                <p:cNvSpPr/>
                <p:nvPr/>
              </p:nvSpPr>
              <p:spPr>
                <a:xfrm>
                  <a:off x="9878269" y="2396607"/>
                  <a:ext cx="15550" cy="22106"/>
                </a:xfrm>
                <a:custGeom>
                  <a:avLst/>
                  <a:gdLst>
                    <a:gd name="connsiteX0" fmla="*/ 2888 w 15550"/>
                    <a:gd name="connsiteY0" fmla="*/ -120 h 22106"/>
                    <a:gd name="connsiteX1" fmla="*/ 6828 w 15550"/>
                    <a:gd name="connsiteY1" fmla="*/ 5622 h 22106"/>
                    <a:gd name="connsiteX2" fmla="*/ 9689 w 15550"/>
                    <a:gd name="connsiteY2" fmla="*/ 10374 h 22106"/>
                    <a:gd name="connsiteX3" fmla="*/ 11532 w 15550"/>
                    <a:gd name="connsiteY3" fmla="*/ 12889 h 22106"/>
                    <a:gd name="connsiteX4" fmla="*/ 13627 w 15550"/>
                    <a:gd name="connsiteY4" fmla="*/ 16264 h 22106"/>
                    <a:gd name="connsiteX5" fmla="*/ 15376 w 15550"/>
                    <a:gd name="connsiteY5" fmla="*/ 20085 h 22106"/>
                    <a:gd name="connsiteX6" fmla="*/ 13120 w 15550"/>
                    <a:gd name="connsiteY6" fmla="*/ 21793 h 22106"/>
                    <a:gd name="connsiteX7" fmla="*/ 12138 w 15550"/>
                    <a:gd name="connsiteY7" fmla="*/ 21100 h 22106"/>
                    <a:gd name="connsiteX8" fmla="*/ 10372 w 15550"/>
                    <a:gd name="connsiteY8" fmla="*/ 17936 h 22106"/>
                    <a:gd name="connsiteX9" fmla="*/ 8692 w 15550"/>
                    <a:gd name="connsiteY9" fmla="*/ 15193 h 22106"/>
                    <a:gd name="connsiteX10" fmla="*/ 6505 w 15550"/>
                    <a:gd name="connsiteY10" fmla="*/ 12311 h 22106"/>
                    <a:gd name="connsiteX11" fmla="*/ 3672 w 15550"/>
                    <a:gd name="connsiteY11" fmla="*/ 7631 h 22106"/>
                    <a:gd name="connsiteX12" fmla="*/ -85 w 15550"/>
                    <a:gd name="connsiteY12" fmla="*/ 2130 h 22106"/>
                    <a:gd name="connsiteX13" fmla="*/ 2888 w 15550"/>
                    <a:gd name="connsiteY13" fmla="*/ -120 h 22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550" h="22106">
                      <a:moveTo>
                        <a:pt x="2888" y="-120"/>
                      </a:moveTo>
                      <a:cubicBezTo>
                        <a:pt x="4298" y="1725"/>
                        <a:pt x="5581" y="3662"/>
                        <a:pt x="6828" y="5622"/>
                      </a:cubicBezTo>
                      <a:cubicBezTo>
                        <a:pt x="7829" y="7178"/>
                        <a:pt x="8737" y="8789"/>
                        <a:pt x="9689" y="10374"/>
                      </a:cubicBezTo>
                      <a:cubicBezTo>
                        <a:pt x="10198" y="11286"/>
                        <a:pt x="10878" y="12080"/>
                        <a:pt x="11532" y="12889"/>
                      </a:cubicBezTo>
                      <a:cubicBezTo>
                        <a:pt x="12375" y="13920"/>
                        <a:pt x="13019" y="15086"/>
                        <a:pt x="13627" y="16264"/>
                      </a:cubicBezTo>
                      <a:cubicBezTo>
                        <a:pt x="14210" y="17555"/>
                        <a:pt x="15057" y="18700"/>
                        <a:pt x="15376" y="20085"/>
                      </a:cubicBezTo>
                      <a:cubicBezTo>
                        <a:pt x="15737" y="20563"/>
                        <a:pt x="13482" y="22271"/>
                        <a:pt x="13120" y="21793"/>
                      </a:cubicBezTo>
                      <a:cubicBezTo>
                        <a:pt x="12792" y="21561"/>
                        <a:pt x="12420" y="21383"/>
                        <a:pt x="12138" y="21100"/>
                      </a:cubicBezTo>
                      <a:cubicBezTo>
                        <a:pt x="11290" y="20250"/>
                        <a:pt x="10990" y="18934"/>
                        <a:pt x="10372" y="17936"/>
                      </a:cubicBezTo>
                      <a:cubicBezTo>
                        <a:pt x="9885" y="16979"/>
                        <a:pt x="9374" y="16030"/>
                        <a:pt x="8692" y="15193"/>
                      </a:cubicBezTo>
                      <a:cubicBezTo>
                        <a:pt x="7931" y="14258"/>
                        <a:pt x="7152" y="13332"/>
                        <a:pt x="6505" y="12311"/>
                      </a:cubicBezTo>
                      <a:cubicBezTo>
                        <a:pt x="5548" y="10759"/>
                        <a:pt x="4657" y="9168"/>
                        <a:pt x="3672" y="7631"/>
                      </a:cubicBezTo>
                      <a:cubicBezTo>
                        <a:pt x="2479" y="5760"/>
                        <a:pt x="1257" y="3902"/>
                        <a:pt x="-85" y="2130"/>
                      </a:cubicBezTo>
                      <a:cubicBezTo>
                        <a:pt x="-561" y="1499"/>
                        <a:pt x="2410" y="-751"/>
                        <a:pt x="2888" y="-12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31" name="Полилиния: фигура 130">
                  <a:extLst>
                    <a:ext uri="{FF2B5EF4-FFF2-40B4-BE49-F238E27FC236}">
                      <a16:creationId xmlns:a16="http://schemas.microsoft.com/office/drawing/2014/main" id="{44DA8D9C-502D-4FFD-A6A3-1DCF6CAD555B}"/>
                    </a:ext>
                  </a:extLst>
                </p:cNvPr>
                <p:cNvSpPr/>
                <p:nvPr/>
              </p:nvSpPr>
              <p:spPr>
                <a:xfrm>
                  <a:off x="9828165" y="2397841"/>
                  <a:ext cx="16533" cy="19987"/>
                </a:xfrm>
                <a:custGeom>
                  <a:avLst/>
                  <a:gdLst>
                    <a:gd name="connsiteX0" fmla="*/ 2494 w 16533"/>
                    <a:gd name="connsiteY0" fmla="*/ -158 h 19987"/>
                    <a:gd name="connsiteX1" fmla="*/ 6979 w 16533"/>
                    <a:gd name="connsiteY1" fmla="*/ 4121 h 19987"/>
                    <a:gd name="connsiteX2" fmla="*/ 10680 w 16533"/>
                    <a:gd name="connsiteY2" fmla="*/ 8371 h 19987"/>
                    <a:gd name="connsiteX3" fmla="*/ 12337 w 16533"/>
                    <a:gd name="connsiteY3" fmla="*/ 10940 h 19987"/>
                    <a:gd name="connsiteX4" fmla="*/ 13541 w 16533"/>
                    <a:gd name="connsiteY4" fmla="*/ 12915 h 19987"/>
                    <a:gd name="connsiteX5" fmla="*/ 14964 w 16533"/>
                    <a:gd name="connsiteY5" fmla="*/ 15126 h 19987"/>
                    <a:gd name="connsiteX6" fmla="*/ 16272 w 16533"/>
                    <a:gd name="connsiteY6" fmla="*/ 17405 h 19987"/>
                    <a:gd name="connsiteX7" fmla="*/ 16157 w 16533"/>
                    <a:gd name="connsiteY7" fmla="*/ 18384 h 19987"/>
                    <a:gd name="connsiteX8" fmla="*/ 14060 w 16533"/>
                    <a:gd name="connsiteY8" fmla="*/ 19665 h 19987"/>
                    <a:gd name="connsiteX9" fmla="*/ 13075 w 16533"/>
                    <a:gd name="connsiteY9" fmla="*/ 19163 h 19987"/>
                    <a:gd name="connsiteX10" fmla="*/ 11881 w 16533"/>
                    <a:gd name="connsiteY10" fmla="*/ 17079 h 19987"/>
                    <a:gd name="connsiteX11" fmla="*/ 10461 w 16533"/>
                    <a:gd name="connsiteY11" fmla="*/ 14902 h 19987"/>
                    <a:gd name="connsiteX12" fmla="*/ 9158 w 16533"/>
                    <a:gd name="connsiteY12" fmla="*/ 12805 h 19987"/>
                    <a:gd name="connsiteX13" fmla="*/ 7715 w 16533"/>
                    <a:gd name="connsiteY13" fmla="*/ 10553 h 19987"/>
                    <a:gd name="connsiteX14" fmla="*/ 4416 w 16533"/>
                    <a:gd name="connsiteY14" fmla="*/ 6750 h 19987"/>
                    <a:gd name="connsiteX15" fmla="*/ -56 w 16533"/>
                    <a:gd name="connsiteY15" fmla="*/ 2481 h 19987"/>
                    <a:gd name="connsiteX16" fmla="*/ 2494 w 16533"/>
                    <a:gd name="connsiteY16" fmla="*/ -158 h 19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533" h="19987">
                      <a:moveTo>
                        <a:pt x="2494" y="-158"/>
                      </a:moveTo>
                      <a:cubicBezTo>
                        <a:pt x="3986" y="1272"/>
                        <a:pt x="5500" y="2677"/>
                        <a:pt x="6979" y="4121"/>
                      </a:cubicBezTo>
                      <a:cubicBezTo>
                        <a:pt x="8338" y="5426"/>
                        <a:pt x="9555" y="6862"/>
                        <a:pt x="10680" y="8371"/>
                      </a:cubicBezTo>
                      <a:cubicBezTo>
                        <a:pt x="11275" y="9198"/>
                        <a:pt x="11820" y="10061"/>
                        <a:pt x="12337" y="10940"/>
                      </a:cubicBezTo>
                      <a:cubicBezTo>
                        <a:pt x="12716" y="11611"/>
                        <a:pt x="13131" y="12263"/>
                        <a:pt x="13541" y="12915"/>
                      </a:cubicBezTo>
                      <a:cubicBezTo>
                        <a:pt x="14014" y="13653"/>
                        <a:pt x="14490" y="14388"/>
                        <a:pt x="14964" y="15126"/>
                      </a:cubicBezTo>
                      <a:cubicBezTo>
                        <a:pt x="15429" y="15867"/>
                        <a:pt x="15849" y="16636"/>
                        <a:pt x="16272" y="17405"/>
                      </a:cubicBezTo>
                      <a:cubicBezTo>
                        <a:pt x="16458" y="18013"/>
                        <a:pt x="16453" y="17682"/>
                        <a:pt x="16157" y="18384"/>
                      </a:cubicBezTo>
                      <a:cubicBezTo>
                        <a:pt x="16427" y="18830"/>
                        <a:pt x="14332" y="20110"/>
                        <a:pt x="14060" y="19665"/>
                      </a:cubicBezTo>
                      <a:cubicBezTo>
                        <a:pt x="13228" y="19487"/>
                        <a:pt x="13533" y="19693"/>
                        <a:pt x="13075" y="19163"/>
                      </a:cubicBezTo>
                      <a:cubicBezTo>
                        <a:pt x="12688" y="18461"/>
                        <a:pt x="12309" y="17756"/>
                        <a:pt x="11881" y="17079"/>
                      </a:cubicBezTo>
                      <a:cubicBezTo>
                        <a:pt x="11418" y="16346"/>
                        <a:pt x="10939" y="15625"/>
                        <a:pt x="10461" y="14902"/>
                      </a:cubicBezTo>
                      <a:cubicBezTo>
                        <a:pt x="10008" y="14215"/>
                        <a:pt x="9565" y="13520"/>
                        <a:pt x="9158" y="12805"/>
                      </a:cubicBezTo>
                      <a:cubicBezTo>
                        <a:pt x="8707" y="12034"/>
                        <a:pt x="8239" y="11275"/>
                        <a:pt x="7715" y="10553"/>
                      </a:cubicBezTo>
                      <a:cubicBezTo>
                        <a:pt x="6727" y="9191"/>
                        <a:pt x="5625" y="7921"/>
                        <a:pt x="4416" y="6750"/>
                      </a:cubicBezTo>
                      <a:cubicBezTo>
                        <a:pt x="2940" y="5312"/>
                        <a:pt x="1435" y="3904"/>
                        <a:pt x="-56" y="2481"/>
                      </a:cubicBezTo>
                      <a:cubicBezTo>
                        <a:pt x="-616" y="1942"/>
                        <a:pt x="1934" y="-698"/>
                        <a:pt x="2494" y="-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32" name="Полилиния: фигура 131">
                  <a:extLst>
                    <a:ext uri="{FF2B5EF4-FFF2-40B4-BE49-F238E27FC236}">
                      <a16:creationId xmlns:a16="http://schemas.microsoft.com/office/drawing/2014/main" id="{D9E0CCD8-5018-4C1D-81E0-267FADB2DA4E}"/>
                    </a:ext>
                  </a:extLst>
                </p:cNvPr>
                <p:cNvSpPr/>
                <p:nvPr/>
              </p:nvSpPr>
              <p:spPr>
                <a:xfrm>
                  <a:off x="9860176" y="2413978"/>
                  <a:ext cx="5758" cy="6589"/>
                </a:xfrm>
                <a:custGeom>
                  <a:avLst/>
                  <a:gdLst>
                    <a:gd name="connsiteX0" fmla="*/ 2986 w 5758"/>
                    <a:gd name="connsiteY0" fmla="*/ -56 h 6589"/>
                    <a:gd name="connsiteX1" fmla="*/ 5399 w 5758"/>
                    <a:gd name="connsiteY1" fmla="*/ 3864 h 6589"/>
                    <a:gd name="connsiteX2" fmla="*/ 5585 w 5758"/>
                    <a:gd name="connsiteY2" fmla="*/ 4996 h 6589"/>
                    <a:gd name="connsiteX3" fmla="*/ 4203 w 5758"/>
                    <a:gd name="connsiteY3" fmla="*/ 6317 h 6589"/>
                    <a:gd name="connsiteX4" fmla="*/ 2912 w 5758"/>
                    <a:gd name="connsiteY4" fmla="*/ 5905 h 6589"/>
                    <a:gd name="connsiteX5" fmla="*/ -117 w 5758"/>
                    <a:gd name="connsiteY5" fmla="*/ 1321 h 6589"/>
                    <a:gd name="connsiteX6" fmla="*/ 2986 w 5758"/>
                    <a:gd name="connsiteY6" fmla="*/ -56 h 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58" h="6589">
                      <a:moveTo>
                        <a:pt x="2986" y="-56"/>
                      </a:moveTo>
                      <a:cubicBezTo>
                        <a:pt x="3335" y="1359"/>
                        <a:pt x="4928" y="2611"/>
                        <a:pt x="5399" y="3864"/>
                      </a:cubicBezTo>
                      <a:cubicBezTo>
                        <a:pt x="5534" y="4223"/>
                        <a:pt x="5524" y="4620"/>
                        <a:pt x="5585" y="4996"/>
                      </a:cubicBezTo>
                      <a:cubicBezTo>
                        <a:pt x="5865" y="5292"/>
                        <a:pt x="4483" y="6610"/>
                        <a:pt x="4203" y="6317"/>
                      </a:cubicBezTo>
                      <a:cubicBezTo>
                        <a:pt x="3773" y="6180"/>
                        <a:pt x="3299" y="6139"/>
                        <a:pt x="2912" y="5905"/>
                      </a:cubicBezTo>
                      <a:cubicBezTo>
                        <a:pt x="1520" y="5060"/>
                        <a:pt x="657" y="2688"/>
                        <a:pt x="-117" y="1321"/>
                      </a:cubicBezTo>
                      <a:cubicBezTo>
                        <a:pt x="-409" y="662"/>
                        <a:pt x="2693" y="-715"/>
                        <a:pt x="2986" y="-5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33" name="Полилиния: фигура 132">
                  <a:extLst>
                    <a:ext uri="{FF2B5EF4-FFF2-40B4-BE49-F238E27FC236}">
                      <a16:creationId xmlns:a16="http://schemas.microsoft.com/office/drawing/2014/main" id="{613E045B-EFC6-4A03-AF2F-4A93E0F58142}"/>
                    </a:ext>
                  </a:extLst>
                </p:cNvPr>
                <p:cNvSpPr/>
                <p:nvPr/>
              </p:nvSpPr>
              <p:spPr>
                <a:xfrm>
                  <a:off x="9796200" y="2397579"/>
                  <a:ext cx="9938" cy="12369"/>
                </a:xfrm>
                <a:custGeom>
                  <a:avLst/>
                  <a:gdLst>
                    <a:gd name="connsiteX0" fmla="*/ 2642 w 9938"/>
                    <a:gd name="connsiteY0" fmla="*/ -151 h 12369"/>
                    <a:gd name="connsiteX1" fmla="*/ 6015 w 9938"/>
                    <a:gd name="connsiteY1" fmla="*/ 3046 h 12369"/>
                    <a:gd name="connsiteX2" fmla="*/ 7814 w 9938"/>
                    <a:gd name="connsiteY2" fmla="*/ 4818 h 12369"/>
                    <a:gd name="connsiteX3" fmla="*/ 8652 w 9938"/>
                    <a:gd name="connsiteY3" fmla="*/ 6208 h 12369"/>
                    <a:gd name="connsiteX4" fmla="*/ 9311 w 9938"/>
                    <a:gd name="connsiteY4" fmla="*/ 8251 h 12369"/>
                    <a:gd name="connsiteX5" fmla="*/ 9802 w 9938"/>
                    <a:gd name="connsiteY5" fmla="*/ 10389 h 12369"/>
                    <a:gd name="connsiteX6" fmla="*/ 9688 w 9938"/>
                    <a:gd name="connsiteY6" fmla="*/ 10853 h 12369"/>
                    <a:gd name="connsiteX7" fmla="*/ 7099 w 9938"/>
                    <a:gd name="connsiteY7" fmla="*/ 11993 h 12369"/>
                    <a:gd name="connsiteX8" fmla="*/ 6605 w 9938"/>
                    <a:gd name="connsiteY8" fmla="*/ 11593 h 12369"/>
                    <a:gd name="connsiteX9" fmla="*/ 5900 w 9938"/>
                    <a:gd name="connsiteY9" fmla="*/ 8875 h 12369"/>
                    <a:gd name="connsiteX10" fmla="*/ 5598 w 9938"/>
                    <a:gd name="connsiteY10" fmla="*/ 7992 h 12369"/>
                    <a:gd name="connsiteX11" fmla="*/ 5106 w 9938"/>
                    <a:gd name="connsiteY11" fmla="*/ 7406 h 12369"/>
                    <a:gd name="connsiteX12" fmla="*/ 3429 w 9938"/>
                    <a:gd name="connsiteY12" fmla="*/ 5828 h 12369"/>
                    <a:gd name="connsiteX13" fmla="*/ -58 w 9938"/>
                    <a:gd name="connsiteY13" fmla="*/ 2527 h 12369"/>
                    <a:gd name="connsiteX14" fmla="*/ 2642 w 9938"/>
                    <a:gd name="connsiteY14" fmla="*/ -151 h 12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38" h="12369">
                      <a:moveTo>
                        <a:pt x="2642" y="-151"/>
                      </a:moveTo>
                      <a:cubicBezTo>
                        <a:pt x="3745" y="936"/>
                        <a:pt x="4885" y="1987"/>
                        <a:pt x="6015" y="3046"/>
                      </a:cubicBezTo>
                      <a:cubicBezTo>
                        <a:pt x="6626" y="3624"/>
                        <a:pt x="7239" y="4202"/>
                        <a:pt x="7814" y="4818"/>
                      </a:cubicBezTo>
                      <a:cubicBezTo>
                        <a:pt x="8257" y="5184"/>
                        <a:pt x="8428" y="5706"/>
                        <a:pt x="8652" y="6208"/>
                      </a:cubicBezTo>
                      <a:cubicBezTo>
                        <a:pt x="8962" y="6864"/>
                        <a:pt x="9166" y="7541"/>
                        <a:pt x="9311" y="8251"/>
                      </a:cubicBezTo>
                      <a:cubicBezTo>
                        <a:pt x="9403" y="8982"/>
                        <a:pt x="9586" y="9689"/>
                        <a:pt x="9802" y="10389"/>
                      </a:cubicBezTo>
                      <a:cubicBezTo>
                        <a:pt x="9764" y="10545"/>
                        <a:pt x="9726" y="10697"/>
                        <a:pt x="9688" y="10853"/>
                      </a:cubicBezTo>
                      <a:cubicBezTo>
                        <a:pt x="9930" y="11400"/>
                        <a:pt x="7341" y="12543"/>
                        <a:pt x="7099" y="11993"/>
                      </a:cubicBezTo>
                      <a:cubicBezTo>
                        <a:pt x="6934" y="11861"/>
                        <a:pt x="6771" y="11728"/>
                        <a:pt x="6605" y="11593"/>
                      </a:cubicBezTo>
                      <a:cubicBezTo>
                        <a:pt x="6239" y="10723"/>
                        <a:pt x="6033" y="9812"/>
                        <a:pt x="5900" y="8875"/>
                      </a:cubicBezTo>
                      <a:cubicBezTo>
                        <a:pt x="5852" y="8549"/>
                        <a:pt x="5847" y="8229"/>
                        <a:pt x="5598" y="7992"/>
                      </a:cubicBezTo>
                      <a:cubicBezTo>
                        <a:pt x="5442" y="7786"/>
                        <a:pt x="5246" y="7623"/>
                        <a:pt x="5106" y="7406"/>
                      </a:cubicBezTo>
                      <a:cubicBezTo>
                        <a:pt x="4564" y="6862"/>
                        <a:pt x="3989" y="6353"/>
                        <a:pt x="3429" y="5828"/>
                      </a:cubicBezTo>
                      <a:cubicBezTo>
                        <a:pt x="2253" y="4741"/>
                        <a:pt x="1072" y="3662"/>
                        <a:pt x="-58" y="2527"/>
                      </a:cubicBezTo>
                      <a:cubicBezTo>
                        <a:pt x="-626" y="1954"/>
                        <a:pt x="2075" y="-723"/>
                        <a:pt x="2642" y="-1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34" name="Полилиния: фигура 133">
                  <a:extLst>
                    <a:ext uri="{FF2B5EF4-FFF2-40B4-BE49-F238E27FC236}">
                      <a16:creationId xmlns:a16="http://schemas.microsoft.com/office/drawing/2014/main" id="{8999791F-336F-4378-97C3-D941E16A57EB}"/>
                    </a:ext>
                  </a:extLst>
                </p:cNvPr>
                <p:cNvSpPr/>
                <p:nvPr/>
              </p:nvSpPr>
              <p:spPr>
                <a:xfrm>
                  <a:off x="9916379" y="2465729"/>
                  <a:ext cx="4971" cy="4904"/>
                </a:xfrm>
                <a:custGeom>
                  <a:avLst/>
                  <a:gdLst>
                    <a:gd name="connsiteX0" fmla="*/ 3060 w 4971"/>
                    <a:gd name="connsiteY0" fmla="*/ -112 h 4904"/>
                    <a:gd name="connsiteX1" fmla="*/ 4784 w 4971"/>
                    <a:gd name="connsiteY1" fmla="*/ 2319 h 4904"/>
                    <a:gd name="connsiteX2" fmla="*/ 1826 w 4971"/>
                    <a:gd name="connsiteY2" fmla="*/ 4564 h 4904"/>
                    <a:gd name="connsiteX3" fmla="*/ -83 w 4971"/>
                    <a:gd name="connsiteY3" fmla="*/ 2225 h 4904"/>
                    <a:gd name="connsiteX4" fmla="*/ 3060 w 4971"/>
                    <a:gd name="connsiteY4" fmla="*/ -112 h 4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71" h="4904">
                      <a:moveTo>
                        <a:pt x="3060" y="-112"/>
                      </a:moveTo>
                      <a:cubicBezTo>
                        <a:pt x="3694" y="662"/>
                        <a:pt x="4254" y="1469"/>
                        <a:pt x="4784" y="2319"/>
                      </a:cubicBezTo>
                      <a:cubicBezTo>
                        <a:pt x="5260" y="2945"/>
                        <a:pt x="2302" y="5192"/>
                        <a:pt x="1826" y="4564"/>
                      </a:cubicBezTo>
                      <a:cubicBezTo>
                        <a:pt x="1139" y="3821"/>
                        <a:pt x="495" y="3057"/>
                        <a:pt x="-83" y="2225"/>
                      </a:cubicBezTo>
                      <a:cubicBezTo>
                        <a:pt x="-579" y="1558"/>
                        <a:pt x="2564" y="-779"/>
                        <a:pt x="3060" y="-11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35" name="Полилиния: фигура 134">
                  <a:extLst>
                    <a:ext uri="{FF2B5EF4-FFF2-40B4-BE49-F238E27FC236}">
                      <a16:creationId xmlns:a16="http://schemas.microsoft.com/office/drawing/2014/main" id="{9F48AD0E-1FDF-432A-A8D6-3A8663B40FCE}"/>
                    </a:ext>
                  </a:extLst>
                </p:cNvPr>
                <p:cNvSpPr/>
                <p:nvPr/>
              </p:nvSpPr>
              <p:spPr>
                <a:xfrm>
                  <a:off x="10066111" y="2469823"/>
                  <a:ext cx="10518" cy="13245"/>
                </a:xfrm>
                <a:custGeom>
                  <a:avLst/>
                  <a:gdLst>
                    <a:gd name="connsiteX0" fmla="*/ 3297 w 10518"/>
                    <a:gd name="connsiteY0" fmla="*/ -82 h 13245"/>
                    <a:gd name="connsiteX1" fmla="*/ 6194 w 10518"/>
                    <a:gd name="connsiteY1" fmla="*/ 4138 h 13245"/>
                    <a:gd name="connsiteX2" fmla="*/ 9131 w 10518"/>
                    <a:gd name="connsiteY2" fmla="*/ 8635 h 13245"/>
                    <a:gd name="connsiteX3" fmla="*/ 10345 w 10518"/>
                    <a:gd name="connsiteY3" fmla="*/ 10951 h 13245"/>
                    <a:gd name="connsiteX4" fmla="*/ 7247 w 10518"/>
                    <a:gd name="connsiteY4" fmla="*/ 12881 h 13245"/>
                    <a:gd name="connsiteX5" fmla="*/ 5702 w 10518"/>
                    <a:gd name="connsiteY5" fmla="*/ 10750 h 13245"/>
                    <a:gd name="connsiteX6" fmla="*/ 2905 w 10518"/>
                    <a:gd name="connsiteY6" fmla="*/ 6462 h 13245"/>
                    <a:gd name="connsiteX7" fmla="*/ -96 w 10518"/>
                    <a:gd name="connsiteY7" fmla="*/ 2023 h 13245"/>
                    <a:gd name="connsiteX8" fmla="*/ 3297 w 10518"/>
                    <a:gd name="connsiteY8" fmla="*/ -82 h 13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18" h="13245">
                      <a:moveTo>
                        <a:pt x="3297" y="-82"/>
                      </a:moveTo>
                      <a:cubicBezTo>
                        <a:pt x="4203" y="1366"/>
                        <a:pt x="5201" y="2751"/>
                        <a:pt x="6194" y="4138"/>
                      </a:cubicBezTo>
                      <a:cubicBezTo>
                        <a:pt x="7237" y="5594"/>
                        <a:pt x="8192" y="7111"/>
                        <a:pt x="9131" y="8635"/>
                      </a:cubicBezTo>
                      <a:cubicBezTo>
                        <a:pt x="9581" y="9386"/>
                        <a:pt x="10121" y="10094"/>
                        <a:pt x="10345" y="10951"/>
                      </a:cubicBezTo>
                      <a:cubicBezTo>
                        <a:pt x="10755" y="11608"/>
                        <a:pt x="7657" y="13537"/>
                        <a:pt x="7247" y="12881"/>
                      </a:cubicBezTo>
                      <a:cubicBezTo>
                        <a:pt x="6573" y="12298"/>
                        <a:pt x="6176" y="11494"/>
                        <a:pt x="5702" y="10750"/>
                      </a:cubicBezTo>
                      <a:cubicBezTo>
                        <a:pt x="4806" y="9297"/>
                        <a:pt x="3903" y="7849"/>
                        <a:pt x="2905" y="6462"/>
                      </a:cubicBezTo>
                      <a:cubicBezTo>
                        <a:pt x="1884" y="4998"/>
                        <a:pt x="843" y="3542"/>
                        <a:pt x="-96" y="2023"/>
                      </a:cubicBezTo>
                      <a:cubicBezTo>
                        <a:pt x="-541" y="1302"/>
                        <a:pt x="2849" y="-803"/>
                        <a:pt x="3297" y="-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36" name="Полилиния: фигура 135">
                  <a:extLst>
                    <a:ext uri="{FF2B5EF4-FFF2-40B4-BE49-F238E27FC236}">
                      <a16:creationId xmlns:a16="http://schemas.microsoft.com/office/drawing/2014/main" id="{4453FCAF-C38A-4FBB-845A-3E5A0850C379}"/>
                    </a:ext>
                  </a:extLst>
                </p:cNvPr>
                <p:cNvSpPr/>
                <p:nvPr/>
              </p:nvSpPr>
              <p:spPr>
                <a:xfrm>
                  <a:off x="10132323" y="2374386"/>
                  <a:ext cx="31932" cy="25940"/>
                </a:xfrm>
                <a:custGeom>
                  <a:avLst/>
                  <a:gdLst>
                    <a:gd name="connsiteX0" fmla="*/ 2601 w 31932"/>
                    <a:gd name="connsiteY0" fmla="*/ -146 h 25940"/>
                    <a:gd name="connsiteX1" fmla="*/ 5848 w 31932"/>
                    <a:gd name="connsiteY1" fmla="*/ 3344 h 25940"/>
                    <a:gd name="connsiteX2" fmla="*/ 8521 w 31932"/>
                    <a:gd name="connsiteY2" fmla="*/ 6564 h 25940"/>
                    <a:gd name="connsiteX3" fmla="*/ 11229 w 31932"/>
                    <a:gd name="connsiteY3" fmla="*/ 9150 h 25940"/>
                    <a:gd name="connsiteX4" fmla="*/ 13716 w 31932"/>
                    <a:gd name="connsiteY4" fmla="*/ 11382 h 25940"/>
                    <a:gd name="connsiteX5" fmla="*/ 15946 w 31932"/>
                    <a:gd name="connsiteY5" fmla="*/ 13021 h 25940"/>
                    <a:gd name="connsiteX6" fmla="*/ 18325 w 31932"/>
                    <a:gd name="connsiteY6" fmla="*/ 14551 h 25940"/>
                    <a:gd name="connsiteX7" fmla="*/ 21107 w 31932"/>
                    <a:gd name="connsiteY7" fmla="*/ 16193 h 25940"/>
                    <a:gd name="connsiteX8" fmla="*/ 23979 w 31932"/>
                    <a:gd name="connsiteY8" fmla="*/ 17750 h 25940"/>
                    <a:gd name="connsiteX9" fmla="*/ 27244 w 31932"/>
                    <a:gd name="connsiteY9" fmla="*/ 19705 h 25940"/>
                    <a:gd name="connsiteX10" fmla="*/ 30586 w 31932"/>
                    <a:gd name="connsiteY10" fmla="*/ 21825 h 25940"/>
                    <a:gd name="connsiteX11" fmla="*/ 31658 w 31932"/>
                    <a:gd name="connsiteY11" fmla="*/ 22681 h 25940"/>
                    <a:gd name="connsiteX12" fmla="*/ 29934 w 31932"/>
                    <a:gd name="connsiteY12" fmla="*/ 25679 h 25940"/>
                    <a:gd name="connsiteX13" fmla="*/ 28713 w 31932"/>
                    <a:gd name="connsiteY13" fmla="*/ 25264 h 25940"/>
                    <a:gd name="connsiteX14" fmla="*/ 25063 w 31932"/>
                    <a:gd name="connsiteY14" fmla="*/ 22981 h 25940"/>
                    <a:gd name="connsiteX15" fmla="*/ 22149 w 31932"/>
                    <a:gd name="connsiteY15" fmla="*/ 21225 h 25940"/>
                    <a:gd name="connsiteX16" fmla="*/ 19137 w 31932"/>
                    <a:gd name="connsiteY16" fmla="*/ 19585 h 25940"/>
                    <a:gd name="connsiteX17" fmla="*/ 16269 w 31932"/>
                    <a:gd name="connsiteY17" fmla="*/ 17890 h 25940"/>
                    <a:gd name="connsiteX18" fmla="*/ 13749 w 31932"/>
                    <a:gd name="connsiteY18" fmla="*/ 16269 h 25940"/>
                    <a:gd name="connsiteX19" fmla="*/ 11173 w 31932"/>
                    <a:gd name="connsiteY19" fmla="*/ 14358 h 25940"/>
                    <a:gd name="connsiteX20" fmla="*/ 8600 w 31932"/>
                    <a:gd name="connsiteY20" fmla="*/ 12026 h 25940"/>
                    <a:gd name="connsiteX21" fmla="*/ 5599 w 31932"/>
                    <a:gd name="connsiteY21" fmla="*/ 9010 h 25940"/>
                    <a:gd name="connsiteX22" fmla="*/ 3015 w 31932"/>
                    <a:gd name="connsiteY22" fmla="*/ 5826 h 25940"/>
                    <a:gd name="connsiteX23" fmla="*/ -69 w 31932"/>
                    <a:gd name="connsiteY23" fmla="*/ 2300 h 25940"/>
                    <a:gd name="connsiteX24" fmla="*/ 2601 w 31932"/>
                    <a:gd name="connsiteY24" fmla="*/ -146 h 25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1932" h="25940">
                      <a:moveTo>
                        <a:pt x="2601" y="-146"/>
                      </a:moveTo>
                      <a:cubicBezTo>
                        <a:pt x="3695" y="1005"/>
                        <a:pt x="4784" y="2163"/>
                        <a:pt x="5848" y="3344"/>
                      </a:cubicBezTo>
                      <a:cubicBezTo>
                        <a:pt x="6775" y="4388"/>
                        <a:pt x="7620" y="5500"/>
                        <a:pt x="8521" y="6564"/>
                      </a:cubicBezTo>
                      <a:cubicBezTo>
                        <a:pt x="9343" y="7506"/>
                        <a:pt x="10300" y="8317"/>
                        <a:pt x="11229" y="9150"/>
                      </a:cubicBezTo>
                      <a:cubicBezTo>
                        <a:pt x="12054" y="9898"/>
                        <a:pt x="12868" y="10659"/>
                        <a:pt x="13716" y="11382"/>
                      </a:cubicBezTo>
                      <a:cubicBezTo>
                        <a:pt x="14418" y="11980"/>
                        <a:pt x="15182" y="12504"/>
                        <a:pt x="15946" y="13021"/>
                      </a:cubicBezTo>
                      <a:cubicBezTo>
                        <a:pt x="16727" y="13548"/>
                        <a:pt x="17524" y="14057"/>
                        <a:pt x="18325" y="14551"/>
                      </a:cubicBezTo>
                      <a:cubicBezTo>
                        <a:pt x="19247" y="15108"/>
                        <a:pt x="20178" y="15653"/>
                        <a:pt x="21107" y="16193"/>
                      </a:cubicBezTo>
                      <a:cubicBezTo>
                        <a:pt x="22047" y="16747"/>
                        <a:pt x="23014" y="17246"/>
                        <a:pt x="23979" y="17750"/>
                      </a:cubicBezTo>
                      <a:cubicBezTo>
                        <a:pt x="25111" y="18328"/>
                        <a:pt x="26188" y="19000"/>
                        <a:pt x="27244" y="19705"/>
                      </a:cubicBezTo>
                      <a:cubicBezTo>
                        <a:pt x="28316" y="20482"/>
                        <a:pt x="29436" y="21174"/>
                        <a:pt x="30586" y="21825"/>
                      </a:cubicBezTo>
                      <a:cubicBezTo>
                        <a:pt x="31342" y="22317"/>
                        <a:pt x="30983" y="22034"/>
                        <a:pt x="31658" y="22681"/>
                      </a:cubicBezTo>
                      <a:cubicBezTo>
                        <a:pt x="32294" y="23047"/>
                        <a:pt x="30571" y="26045"/>
                        <a:pt x="29934" y="25679"/>
                      </a:cubicBezTo>
                      <a:cubicBezTo>
                        <a:pt x="29125" y="25488"/>
                        <a:pt x="29535" y="25620"/>
                        <a:pt x="28713" y="25264"/>
                      </a:cubicBezTo>
                      <a:cubicBezTo>
                        <a:pt x="27440" y="24595"/>
                        <a:pt x="26231" y="23818"/>
                        <a:pt x="25063" y="22981"/>
                      </a:cubicBezTo>
                      <a:cubicBezTo>
                        <a:pt x="24119" y="22350"/>
                        <a:pt x="23156" y="21749"/>
                        <a:pt x="22149" y="21225"/>
                      </a:cubicBezTo>
                      <a:cubicBezTo>
                        <a:pt x="21138" y="20690"/>
                        <a:pt x="20120" y="20166"/>
                        <a:pt x="19137" y="19585"/>
                      </a:cubicBezTo>
                      <a:cubicBezTo>
                        <a:pt x="18175" y="19026"/>
                        <a:pt x="17218" y="18466"/>
                        <a:pt x="16269" y="17890"/>
                      </a:cubicBezTo>
                      <a:cubicBezTo>
                        <a:pt x="15419" y="17366"/>
                        <a:pt x="14576" y="16832"/>
                        <a:pt x="13749" y="16269"/>
                      </a:cubicBezTo>
                      <a:cubicBezTo>
                        <a:pt x="12863" y="15668"/>
                        <a:pt x="11988" y="15052"/>
                        <a:pt x="11173" y="14358"/>
                      </a:cubicBezTo>
                      <a:cubicBezTo>
                        <a:pt x="10295" y="13604"/>
                        <a:pt x="9447" y="12818"/>
                        <a:pt x="8600" y="12026"/>
                      </a:cubicBezTo>
                      <a:cubicBezTo>
                        <a:pt x="7561" y="11061"/>
                        <a:pt x="6510" y="10102"/>
                        <a:pt x="5599" y="9010"/>
                      </a:cubicBezTo>
                      <a:cubicBezTo>
                        <a:pt x="4729" y="7956"/>
                        <a:pt x="3896" y="6872"/>
                        <a:pt x="3015" y="5826"/>
                      </a:cubicBezTo>
                      <a:cubicBezTo>
                        <a:pt x="2002" y="4637"/>
                        <a:pt x="964" y="3471"/>
                        <a:pt x="-69" y="2300"/>
                      </a:cubicBezTo>
                      <a:cubicBezTo>
                        <a:pt x="-589" y="1733"/>
                        <a:pt x="2081" y="-713"/>
                        <a:pt x="2601" y="-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37" name="Полилиния: фигура 136">
                  <a:extLst>
                    <a:ext uri="{FF2B5EF4-FFF2-40B4-BE49-F238E27FC236}">
                      <a16:creationId xmlns:a16="http://schemas.microsoft.com/office/drawing/2014/main" id="{7EFEC246-3E20-4F0F-A665-C0036CD42190}"/>
                    </a:ext>
                  </a:extLst>
                </p:cNvPr>
                <p:cNvSpPr/>
                <p:nvPr/>
              </p:nvSpPr>
              <p:spPr>
                <a:xfrm>
                  <a:off x="10123263" y="2401711"/>
                  <a:ext cx="16449" cy="13841"/>
                </a:xfrm>
                <a:custGeom>
                  <a:avLst/>
                  <a:gdLst>
                    <a:gd name="connsiteX0" fmla="*/ 2574 w 16449"/>
                    <a:gd name="connsiteY0" fmla="*/ -159 h 13841"/>
                    <a:gd name="connsiteX1" fmla="*/ 6713 w 16449"/>
                    <a:gd name="connsiteY1" fmla="*/ 3256 h 13841"/>
                    <a:gd name="connsiteX2" fmla="*/ 10627 w 16449"/>
                    <a:gd name="connsiteY2" fmla="*/ 5781 h 13841"/>
                    <a:gd name="connsiteX3" fmla="*/ 13677 w 16449"/>
                    <a:gd name="connsiteY3" fmla="*/ 8461 h 13841"/>
                    <a:gd name="connsiteX4" fmla="*/ 16306 w 16449"/>
                    <a:gd name="connsiteY4" fmla="*/ 10887 h 13841"/>
                    <a:gd name="connsiteX5" fmla="*/ 16041 w 16449"/>
                    <a:gd name="connsiteY5" fmla="*/ 12417 h 13841"/>
                    <a:gd name="connsiteX6" fmla="*/ 15723 w 16449"/>
                    <a:gd name="connsiteY6" fmla="*/ 12865 h 13841"/>
                    <a:gd name="connsiteX7" fmla="*/ 14349 w 16449"/>
                    <a:gd name="connsiteY7" fmla="*/ 13603 h 13841"/>
                    <a:gd name="connsiteX8" fmla="*/ 11007 w 16449"/>
                    <a:gd name="connsiteY8" fmla="*/ 11383 h 13841"/>
                    <a:gd name="connsiteX9" fmla="*/ 8408 w 16449"/>
                    <a:gd name="connsiteY9" fmla="*/ 9049 h 13841"/>
                    <a:gd name="connsiteX10" fmla="*/ 4379 w 16449"/>
                    <a:gd name="connsiteY10" fmla="*/ 6415 h 13841"/>
                    <a:gd name="connsiteX11" fmla="*/ -45 w 16449"/>
                    <a:gd name="connsiteY11" fmla="*/ 2709 h 13841"/>
                    <a:gd name="connsiteX12" fmla="*/ 2574 w 16449"/>
                    <a:gd name="connsiteY12" fmla="*/ -159 h 13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49" h="13841">
                      <a:moveTo>
                        <a:pt x="2574" y="-159"/>
                      </a:moveTo>
                      <a:cubicBezTo>
                        <a:pt x="3897" y="1047"/>
                        <a:pt x="5264" y="2200"/>
                        <a:pt x="6713" y="3256"/>
                      </a:cubicBezTo>
                      <a:cubicBezTo>
                        <a:pt x="7988" y="4145"/>
                        <a:pt x="9337" y="4916"/>
                        <a:pt x="10627" y="5781"/>
                      </a:cubicBezTo>
                      <a:cubicBezTo>
                        <a:pt x="11742" y="6557"/>
                        <a:pt x="12676" y="7550"/>
                        <a:pt x="13677" y="8461"/>
                      </a:cubicBezTo>
                      <a:cubicBezTo>
                        <a:pt x="14109" y="9019"/>
                        <a:pt x="16242" y="10266"/>
                        <a:pt x="16306" y="10887"/>
                      </a:cubicBezTo>
                      <a:cubicBezTo>
                        <a:pt x="16357" y="11401"/>
                        <a:pt x="16130" y="11908"/>
                        <a:pt x="16041" y="12417"/>
                      </a:cubicBezTo>
                      <a:cubicBezTo>
                        <a:pt x="16138" y="12486"/>
                        <a:pt x="15817" y="12933"/>
                        <a:pt x="15723" y="12865"/>
                      </a:cubicBezTo>
                      <a:cubicBezTo>
                        <a:pt x="15265" y="13112"/>
                        <a:pt x="14858" y="13496"/>
                        <a:pt x="14349" y="13603"/>
                      </a:cubicBezTo>
                      <a:cubicBezTo>
                        <a:pt x="13649" y="13751"/>
                        <a:pt x="11589" y="11809"/>
                        <a:pt x="11007" y="11383"/>
                      </a:cubicBezTo>
                      <a:cubicBezTo>
                        <a:pt x="10149" y="10599"/>
                        <a:pt x="9339" y="9752"/>
                        <a:pt x="8408" y="9049"/>
                      </a:cubicBezTo>
                      <a:cubicBezTo>
                        <a:pt x="7087" y="8138"/>
                        <a:pt x="5667" y="7375"/>
                        <a:pt x="4379" y="6415"/>
                      </a:cubicBezTo>
                      <a:cubicBezTo>
                        <a:pt x="2839" y="5259"/>
                        <a:pt x="1362" y="4022"/>
                        <a:pt x="-45" y="2709"/>
                      </a:cubicBezTo>
                      <a:cubicBezTo>
                        <a:pt x="-653" y="2152"/>
                        <a:pt x="1966" y="-714"/>
                        <a:pt x="2574" y="-15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38" name="Полилиния: фигура 137">
                  <a:extLst>
                    <a:ext uri="{FF2B5EF4-FFF2-40B4-BE49-F238E27FC236}">
                      <a16:creationId xmlns:a16="http://schemas.microsoft.com/office/drawing/2014/main" id="{208A9684-9AB3-4D29-A12D-18EA8AE4DC06}"/>
                    </a:ext>
                  </a:extLst>
                </p:cNvPr>
                <p:cNvSpPr/>
                <p:nvPr/>
              </p:nvSpPr>
              <p:spPr>
                <a:xfrm>
                  <a:off x="10075927" y="2385255"/>
                  <a:ext cx="23808" cy="29256"/>
                </a:xfrm>
                <a:custGeom>
                  <a:avLst/>
                  <a:gdLst>
                    <a:gd name="connsiteX0" fmla="*/ 1982 w 23808"/>
                    <a:gd name="connsiteY0" fmla="*/ -197 h 29256"/>
                    <a:gd name="connsiteX1" fmla="*/ 7637 w 23808"/>
                    <a:gd name="connsiteY1" fmla="*/ 5375 h 29256"/>
                    <a:gd name="connsiteX2" fmla="*/ 12438 w 23808"/>
                    <a:gd name="connsiteY2" fmla="*/ 12056 h 29256"/>
                    <a:gd name="connsiteX3" fmla="*/ 16633 w 23808"/>
                    <a:gd name="connsiteY3" fmla="*/ 16215 h 29256"/>
                    <a:gd name="connsiteX4" fmla="*/ 19323 w 23808"/>
                    <a:gd name="connsiteY4" fmla="*/ 19822 h 29256"/>
                    <a:gd name="connsiteX5" fmla="*/ 21815 w 23808"/>
                    <a:gd name="connsiteY5" fmla="*/ 23948 h 29256"/>
                    <a:gd name="connsiteX6" fmla="*/ 23665 w 23808"/>
                    <a:gd name="connsiteY6" fmla="*/ 26929 h 29256"/>
                    <a:gd name="connsiteX7" fmla="*/ 23490 w 23808"/>
                    <a:gd name="connsiteY7" fmla="*/ 28173 h 29256"/>
                    <a:gd name="connsiteX8" fmla="*/ 22235 w 23808"/>
                    <a:gd name="connsiteY8" fmla="*/ 28972 h 29256"/>
                    <a:gd name="connsiteX9" fmla="*/ 21153 w 23808"/>
                    <a:gd name="connsiteY9" fmla="*/ 28794 h 29256"/>
                    <a:gd name="connsiteX10" fmla="*/ 18643 w 23808"/>
                    <a:gd name="connsiteY10" fmla="*/ 26338 h 29256"/>
                    <a:gd name="connsiteX11" fmla="*/ 15767 w 23808"/>
                    <a:gd name="connsiteY11" fmla="*/ 21749 h 29256"/>
                    <a:gd name="connsiteX12" fmla="*/ 13840 w 23808"/>
                    <a:gd name="connsiteY12" fmla="*/ 19125 h 29256"/>
                    <a:gd name="connsiteX13" fmla="*/ 9335 w 23808"/>
                    <a:gd name="connsiteY13" fmla="*/ 14683 h 29256"/>
                    <a:gd name="connsiteX14" fmla="*/ 4321 w 23808"/>
                    <a:gd name="connsiteY14" fmla="*/ 7729 h 29256"/>
                    <a:gd name="connsiteX15" fmla="*/ 32 w 23808"/>
                    <a:gd name="connsiteY15" fmla="*/ 3339 h 29256"/>
                    <a:gd name="connsiteX16" fmla="*/ 1982 w 23808"/>
                    <a:gd name="connsiteY16" fmla="*/ -197 h 29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808" h="29256">
                      <a:moveTo>
                        <a:pt x="1982" y="-197"/>
                      </a:moveTo>
                      <a:cubicBezTo>
                        <a:pt x="4364" y="1119"/>
                        <a:pt x="6080" y="3199"/>
                        <a:pt x="7637" y="5375"/>
                      </a:cubicBezTo>
                      <a:cubicBezTo>
                        <a:pt x="9116" y="7694"/>
                        <a:pt x="10659" y="9959"/>
                        <a:pt x="12438" y="12056"/>
                      </a:cubicBezTo>
                      <a:cubicBezTo>
                        <a:pt x="13754" y="13525"/>
                        <a:pt x="15220" y="14844"/>
                        <a:pt x="16633" y="16215"/>
                      </a:cubicBezTo>
                      <a:cubicBezTo>
                        <a:pt x="17768" y="17236"/>
                        <a:pt x="18598" y="18491"/>
                        <a:pt x="19323" y="19822"/>
                      </a:cubicBezTo>
                      <a:cubicBezTo>
                        <a:pt x="20031" y="21273"/>
                        <a:pt x="20871" y="22642"/>
                        <a:pt x="21815" y="23948"/>
                      </a:cubicBezTo>
                      <a:cubicBezTo>
                        <a:pt x="22311" y="24882"/>
                        <a:pt x="23546" y="25816"/>
                        <a:pt x="23665" y="26929"/>
                      </a:cubicBezTo>
                      <a:cubicBezTo>
                        <a:pt x="23709" y="27346"/>
                        <a:pt x="23548" y="27758"/>
                        <a:pt x="23490" y="28173"/>
                      </a:cubicBezTo>
                      <a:cubicBezTo>
                        <a:pt x="23658" y="28438"/>
                        <a:pt x="22405" y="29240"/>
                        <a:pt x="22235" y="28972"/>
                      </a:cubicBezTo>
                      <a:cubicBezTo>
                        <a:pt x="21873" y="28914"/>
                        <a:pt x="21492" y="28932"/>
                        <a:pt x="21153" y="28794"/>
                      </a:cubicBezTo>
                      <a:cubicBezTo>
                        <a:pt x="20242" y="28430"/>
                        <a:pt x="19364" y="26972"/>
                        <a:pt x="18643" y="26338"/>
                      </a:cubicBezTo>
                      <a:cubicBezTo>
                        <a:pt x="17529" y="24908"/>
                        <a:pt x="16554" y="23388"/>
                        <a:pt x="15767" y="21749"/>
                      </a:cubicBezTo>
                      <a:cubicBezTo>
                        <a:pt x="15245" y="20782"/>
                        <a:pt x="14675" y="19860"/>
                        <a:pt x="13840" y="19125"/>
                      </a:cubicBezTo>
                      <a:cubicBezTo>
                        <a:pt x="12311" y="17674"/>
                        <a:pt x="10717" y="16282"/>
                        <a:pt x="9335" y="14683"/>
                      </a:cubicBezTo>
                      <a:cubicBezTo>
                        <a:pt x="7485" y="12497"/>
                        <a:pt x="5853" y="10150"/>
                        <a:pt x="4321" y="7729"/>
                      </a:cubicBezTo>
                      <a:cubicBezTo>
                        <a:pt x="3130" y="6039"/>
                        <a:pt x="1852" y="4398"/>
                        <a:pt x="32" y="3339"/>
                      </a:cubicBezTo>
                      <a:cubicBezTo>
                        <a:pt x="-716" y="2924"/>
                        <a:pt x="1231" y="-612"/>
                        <a:pt x="1982" y="-19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39" name="Полилиния: фигура 138">
                  <a:extLst>
                    <a:ext uri="{FF2B5EF4-FFF2-40B4-BE49-F238E27FC236}">
                      <a16:creationId xmlns:a16="http://schemas.microsoft.com/office/drawing/2014/main" id="{E943FB2E-7966-4BCC-8C3C-BB540D735F61}"/>
                    </a:ext>
                  </a:extLst>
                </p:cNvPr>
                <p:cNvSpPr/>
                <p:nvPr/>
              </p:nvSpPr>
              <p:spPr>
                <a:xfrm>
                  <a:off x="10017117" y="2405066"/>
                  <a:ext cx="20547" cy="18061"/>
                </a:xfrm>
                <a:custGeom>
                  <a:avLst/>
                  <a:gdLst>
                    <a:gd name="connsiteX0" fmla="*/ 2301 w 20547"/>
                    <a:gd name="connsiteY0" fmla="*/ -180 h 18061"/>
                    <a:gd name="connsiteX1" fmla="*/ 6717 w 20547"/>
                    <a:gd name="connsiteY1" fmla="*/ 3243 h 18061"/>
                    <a:gd name="connsiteX2" fmla="*/ 10367 w 20547"/>
                    <a:gd name="connsiteY2" fmla="*/ 6778 h 18061"/>
                    <a:gd name="connsiteX3" fmla="*/ 13190 w 20547"/>
                    <a:gd name="connsiteY3" fmla="*/ 9863 h 18061"/>
                    <a:gd name="connsiteX4" fmla="*/ 15603 w 20547"/>
                    <a:gd name="connsiteY4" fmla="*/ 11737 h 18061"/>
                    <a:gd name="connsiteX5" fmla="*/ 18395 w 20547"/>
                    <a:gd name="connsiteY5" fmla="*/ 13401 h 18061"/>
                    <a:gd name="connsiteX6" fmla="*/ 20411 w 20547"/>
                    <a:gd name="connsiteY6" fmla="*/ 15130 h 18061"/>
                    <a:gd name="connsiteX7" fmla="*/ 19956 w 20547"/>
                    <a:gd name="connsiteY7" fmla="*/ 16642 h 18061"/>
                    <a:gd name="connsiteX8" fmla="*/ 19505 w 20547"/>
                    <a:gd name="connsiteY8" fmla="*/ 17128 h 18061"/>
                    <a:gd name="connsiteX9" fmla="*/ 18179 w 20547"/>
                    <a:gd name="connsiteY9" fmla="*/ 17828 h 18061"/>
                    <a:gd name="connsiteX10" fmla="*/ 16354 w 20547"/>
                    <a:gd name="connsiteY10" fmla="*/ 16837 h 18061"/>
                    <a:gd name="connsiteX11" fmla="*/ 13440 w 20547"/>
                    <a:gd name="connsiteY11" fmla="*/ 15091 h 18061"/>
                    <a:gd name="connsiteX12" fmla="*/ 10322 w 20547"/>
                    <a:gd name="connsiteY12" fmla="*/ 12635 h 18061"/>
                    <a:gd name="connsiteX13" fmla="*/ 7433 w 20547"/>
                    <a:gd name="connsiteY13" fmla="*/ 9499 h 18061"/>
                    <a:gd name="connsiteX14" fmla="*/ 4157 w 20547"/>
                    <a:gd name="connsiteY14" fmla="*/ 6313 h 18061"/>
                    <a:gd name="connsiteX15" fmla="*/ -10 w 20547"/>
                    <a:gd name="connsiteY15" fmla="*/ 3060 h 18061"/>
                    <a:gd name="connsiteX16" fmla="*/ 2301 w 20547"/>
                    <a:gd name="connsiteY16" fmla="*/ -180 h 1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547" h="18061">
                      <a:moveTo>
                        <a:pt x="2301" y="-180"/>
                      </a:moveTo>
                      <a:cubicBezTo>
                        <a:pt x="3818" y="901"/>
                        <a:pt x="5282" y="2054"/>
                        <a:pt x="6717" y="3243"/>
                      </a:cubicBezTo>
                      <a:cubicBezTo>
                        <a:pt x="8026" y="4325"/>
                        <a:pt x="9217" y="5534"/>
                        <a:pt x="10367" y="6778"/>
                      </a:cubicBezTo>
                      <a:cubicBezTo>
                        <a:pt x="11307" y="7809"/>
                        <a:pt x="12223" y="8861"/>
                        <a:pt x="13190" y="9863"/>
                      </a:cubicBezTo>
                      <a:cubicBezTo>
                        <a:pt x="13900" y="10604"/>
                        <a:pt x="14748" y="11184"/>
                        <a:pt x="15603" y="11737"/>
                      </a:cubicBezTo>
                      <a:cubicBezTo>
                        <a:pt x="16522" y="12314"/>
                        <a:pt x="17464" y="12849"/>
                        <a:pt x="18395" y="13401"/>
                      </a:cubicBezTo>
                      <a:cubicBezTo>
                        <a:pt x="18769" y="13653"/>
                        <a:pt x="20406" y="14697"/>
                        <a:pt x="20411" y="15130"/>
                      </a:cubicBezTo>
                      <a:cubicBezTo>
                        <a:pt x="20416" y="15656"/>
                        <a:pt x="20108" y="16138"/>
                        <a:pt x="19956" y="16642"/>
                      </a:cubicBezTo>
                      <a:cubicBezTo>
                        <a:pt x="20060" y="16738"/>
                        <a:pt x="19607" y="17222"/>
                        <a:pt x="19505" y="17128"/>
                      </a:cubicBezTo>
                      <a:cubicBezTo>
                        <a:pt x="19065" y="17359"/>
                        <a:pt x="18663" y="17695"/>
                        <a:pt x="18179" y="17828"/>
                      </a:cubicBezTo>
                      <a:cubicBezTo>
                        <a:pt x="17924" y="17896"/>
                        <a:pt x="16662" y="16955"/>
                        <a:pt x="16354" y="16837"/>
                      </a:cubicBezTo>
                      <a:cubicBezTo>
                        <a:pt x="15379" y="16260"/>
                        <a:pt x="14397" y="15695"/>
                        <a:pt x="13440" y="15091"/>
                      </a:cubicBezTo>
                      <a:cubicBezTo>
                        <a:pt x="12325" y="14374"/>
                        <a:pt x="11246" y="13595"/>
                        <a:pt x="10322" y="12635"/>
                      </a:cubicBezTo>
                      <a:cubicBezTo>
                        <a:pt x="9334" y="11612"/>
                        <a:pt x="8397" y="10545"/>
                        <a:pt x="7433" y="9499"/>
                      </a:cubicBezTo>
                      <a:cubicBezTo>
                        <a:pt x="6397" y="8382"/>
                        <a:pt x="5333" y="7288"/>
                        <a:pt x="4157" y="6313"/>
                      </a:cubicBezTo>
                      <a:cubicBezTo>
                        <a:pt x="2808" y="5177"/>
                        <a:pt x="1426" y="4086"/>
                        <a:pt x="-10" y="3060"/>
                      </a:cubicBezTo>
                      <a:cubicBezTo>
                        <a:pt x="-697" y="2571"/>
                        <a:pt x="1614" y="-669"/>
                        <a:pt x="2301" y="-18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40" name="Полилиния: фигура 139">
                  <a:extLst>
                    <a:ext uri="{FF2B5EF4-FFF2-40B4-BE49-F238E27FC236}">
                      <a16:creationId xmlns:a16="http://schemas.microsoft.com/office/drawing/2014/main" id="{0D4971D2-D0E0-4DC1-A61F-D00390DC3533}"/>
                    </a:ext>
                  </a:extLst>
                </p:cNvPr>
                <p:cNvSpPr/>
                <p:nvPr/>
              </p:nvSpPr>
              <p:spPr>
                <a:xfrm>
                  <a:off x="9989937" y="2388024"/>
                  <a:ext cx="17647" cy="17527"/>
                </a:xfrm>
                <a:custGeom>
                  <a:avLst/>
                  <a:gdLst>
                    <a:gd name="connsiteX0" fmla="*/ 2552 w 17647"/>
                    <a:gd name="connsiteY0" fmla="*/ -166 h 17527"/>
                    <a:gd name="connsiteX1" fmla="*/ 7984 w 17647"/>
                    <a:gd name="connsiteY1" fmla="*/ 4001 h 17527"/>
                    <a:gd name="connsiteX2" fmla="*/ 12064 w 17647"/>
                    <a:gd name="connsiteY2" fmla="*/ 7452 h 17527"/>
                    <a:gd name="connsiteX3" fmla="*/ 14207 w 17647"/>
                    <a:gd name="connsiteY3" fmla="*/ 10445 h 17527"/>
                    <a:gd name="connsiteX4" fmla="*/ 16506 w 17647"/>
                    <a:gd name="connsiteY4" fmla="*/ 13393 h 17527"/>
                    <a:gd name="connsiteX5" fmla="*/ 17409 w 17647"/>
                    <a:gd name="connsiteY5" fmla="*/ 14352 h 17527"/>
                    <a:gd name="connsiteX6" fmla="*/ 15093 w 17647"/>
                    <a:gd name="connsiteY6" fmla="*/ 17241 h 17527"/>
                    <a:gd name="connsiteX7" fmla="*/ 13589 w 17647"/>
                    <a:gd name="connsiteY7" fmla="*/ 16103 h 17527"/>
                    <a:gd name="connsiteX8" fmla="*/ 10843 w 17647"/>
                    <a:gd name="connsiteY8" fmla="*/ 12672 h 17527"/>
                    <a:gd name="connsiteX9" fmla="*/ 9140 w 17647"/>
                    <a:gd name="connsiteY9" fmla="*/ 10249 h 17527"/>
                    <a:gd name="connsiteX10" fmla="*/ 5556 w 17647"/>
                    <a:gd name="connsiteY10" fmla="*/ 7241 h 17527"/>
                    <a:gd name="connsiteX11" fmla="*/ -28 w 17647"/>
                    <a:gd name="connsiteY11" fmla="*/ 2949 h 17527"/>
                    <a:gd name="connsiteX12" fmla="*/ 2552 w 17647"/>
                    <a:gd name="connsiteY12" fmla="*/ -166 h 17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7647" h="17527">
                      <a:moveTo>
                        <a:pt x="2552" y="-166"/>
                      </a:moveTo>
                      <a:cubicBezTo>
                        <a:pt x="4321" y="1277"/>
                        <a:pt x="6159" y="2631"/>
                        <a:pt x="7984" y="4001"/>
                      </a:cubicBezTo>
                      <a:cubicBezTo>
                        <a:pt x="9420" y="5062"/>
                        <a:pt x="10820" y="6169"/>
                        <a:pt x="12064" y="7452"/>
                      </a:cubicBezTo>
                      <a:cubicBezTo>
                        <a:pt x="12909" y="8350"/>
                        <a:pt x="13535" y="9417"/>
                        <a:pt x="14207" y="10445"/>
                      </a:cubicBezTo>
                      <a:cubicBezTo>
                        <a:pt x="14877" y="11499"/>
                        <a:pt x="15658" y="12476"/>
                        <a:pt x="16506" y="13393"/>
                      </a:cubicBezTo>
                      <a:cubicBezTo>
                        <a:pt x="17117" y="14016"/>
                        <a:pt x="16816" y="13695"/>
                        <a:pt x="17409" y="14352"/>
                      </a:cubicBezTo>
                      <a:cubicBezTo>
                        <a:pt x="18023" y="14843"/>
                        <a:pt x="15707" y="17732"/>
                        <a:pt x="15093" y="17241"/>
                      </a:cubicBezTo>
                      <a:cubicBezTo>
                        <a:pt x="14006" y="16546"/>
                        <a:pt x="14505" y="16928"/>
                        <a:pt x="13589" y="16103"/>
                      </a:cubicBezTo>
                      <a:cubicBezTo>
                        <a:pt x="12586" y="15032"/>
                        <a:pt x="11667" y="13886"/>
                        <a:pt x="10843" y="12672"/>
                      </a:cubicBezTo>
                      <a:cubicBezTo>
                        <a:pt x="10293" y="11853"/>
                        <a:pt x="9786" y="10997"/>
                        <a:pt x="9140" y="10249"/>
                      </a:cubicBezTo>
                      <a:cubicBezTo>
                        <a:pt x="8068" y="9109"/>
                        <a:pt x="6811" y="8172"/>
                        <a:pt x="5556" y="7241"/>
                      </a:cubicBezTo>
                      <a:cubicBezTo>
                        <a:pt x="3678" y="5836"/>
                        <a:pt x="1786" y="4441"/>
                        <a:pt x="-28" y="2949"/>
                      </a:cubicBezTo>
                      <a:cubicBezTo>
                        <a:pt x="-690" y="2402"/>
                        <a:pt x="1891" y="-714"/>
                        <a:pt x="2552" y="-1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41" name="Полилиния: фигура 140">
                  <a:extLst>
                    <a:ext uri="{FF2B5EF4-FFF2-40B4-BE49-F238E27FC236}">
                      <a16:creationId xmlns:a16="http://schemas.microsoft.com/office/drawing/2014/main" id="{76193F02-F1A3-4B99-97CD-FC7B96ECF6E7}"/>
                    </a:ext>
                  </a:extLst>
                </p:cNvPr>
                <p:cNvSpPr/>
                <p:nvPr/>
              </p:nvSpPr>
              <p:spPr>
                <a:xfrm>
                  <a:off x="9964327" y="2393742"/>
                  <a:ext cx="13856" cy="13389"/>
                </a:xfrm>
                <a:custGeom>
                  <a:avLst/>
                  <a:gdLst>
                    <a:gd name="connsiteX0" fmla="*/ 2277 w 13856"/>
                    <a:gd name="connsiteY0" fmla="*/ -183 h 13389"/>
                    <a:gd name="connsiteX1" fmla="*/ 6390 w 13856"/>
                    <a:gd name="connsiteY1" fmla="*/ 3103 h 13389"/>
                    <a:gd name="connsiteX2" fmla="*/ 9207 w 13856"/>
                    <a:gd name="connsiteY2" fmla="*/ 6293 h 13389"/>
                    <a:gd name="connsiteX3" fmla="*/ 10613 w 13856"/>
                    <a:gd name="connsiteY3" fmla="*/ 7736 h 13389"/>
                    <a:gd name="connsiteX4" fmla="*/ 12219 w 13856"/>
                    <a:gd name="connsiteY4" fmla="*/ 9271 h 13389"/>
                    <a:gd name="connsiteX5" fmla="*/ 13687 w 13856"/>
                    <a:gd name="connsiteY5" fmla="*/ 11846 h 13389"/>
                    <a:gd name="connsiteX6" fmla="*/ 13708 w 13856"/>
                    <a:gd name="connsiteY6" fmla="*/ 12722 h 13389"/>
                    <a:gd name="connsiteX7" fmla="*/ 13298 w 13856"/>
                    <a:gd name="connsiteY7" fmla="*/ 13147 h 13389"/>
                    <a:gd name="connsiteX8" fmla="*/ 12397 w 13856"/>
                    <a:gd name="connsiteY8" fmla="*/ 13134 h 13389"/>
                    <a:gd name="connsiteX9" fmla="*/ 10017 w 13856"/>
                    <a:gd name="connsiteY9" fmla="*/ 11880 h 13389"/>
                    <a:gd name="connsiteX10" fmla="*/ 8261 w 13856"/>
                    <a:gd name="connsiteY10" fmla="*/ 10938 h 13389"/>
                    <a:gd name="connsiteX11" fmla="*/ 6013 w 13856"/>
                    <a:gd name="connsiteY11" fmla="*/ 8774 h 13389"/>
                    <a:gd name="connsiteX12" fmla="*/ 3669 w 13856"/>
                    <a:gd name="connsiteY12" fmla="*/ 6099 h 13389"/>
                    <a:gd name="connsiteX13" fmla="*/ -1 w 13856"/>
                    <a:gd name="connsiteY13" fmla="*/ 3157 h 13389"/>
                    <a:gd name="connsiteX14" fmla="*/ 2279 w 13856"/>
                    <a:gd name="connsiteY14" fmla="*/ -183 h 13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856" h="13389">
                      <a:moveTo>
                        <a:pt x="2277" y="-183"/>
                      </a:moveTo>
                      <a:cubicBezTo>
                        <a:pt x="3727" y="810"/>
                        <a:pt x="5089" y="1925"/>
                        <a:pt x="6390" y="3103"/>
                      </a:cubicBezTo>
                      <a:cubicBezTo>
                        <a:pt x="7444" y="4060"/>
                        <a:pt x="8340" y="5168"/>
                        <a:pt x="9207" y="6293"/>
                      </a:cubicBezTo>
                      <a:cubicBezTo>
                        <a:pt x="9597" y="6850"/>
                        <a:pt x="10091" y="7306"/>
                        <a:pt x="10613" y="7736"/>
                      </a:cubicBezTo>
                      <a:cubicBezTo>
                        <a:pt x="11188" y="8207"/>
                        <a:pt x="11760" y="8683"/>
                        <a:pt x="12219" y="9271"/>
                      </a:cubicBezTo>
                      <a:cubicBezTo>
                        <a:pt x="12537" y="10233"/>
                        <a:pt x="13247" y="10943"/>
                        <a:pt x="13687" y="11846"/>
                      </a:cubicBezTo>
                      <a:cubicBezTo>
                        <a:pt x="13695" y="12139"/>
                        <a:pt x="13700" y="12429"/>
                        <a:pt x="13708" y="12722"/>
                      </a:cubicBezTo>
                      <a:cubicBezTo>
                        <a:pt x="13799" y="12811"/>
                        <a:pt x="13387" y="13234"/>
                        <a:pt x="13298" y="13147"/>
                      </a:cubicBezTo>
                      <a:cubicBezTo>
                        <a:pt x="12997" y="13142"/>
                        <a:pt x="12697" y="13139"/>
                        <a:pt x="12397" y="13134"/>
                      </a:cubicBezTo>
                      <a:cubicBezTo>
                        <a:pt x="11577" y="12714"/>
                        <a:pt x="10956" y="11981"/>
                        <a:pt x="10017" y="11880"/>
                      </a:cubicBezTo>
                      <a:cubicBezTo>
                        <a:pt x="9409" y="11617"/>
                        <a:pt x="8833" y="11271"/>
                        <a:pt x="8261" y="10938"/>
                      </a:cubicBezTo>
                      <a:cubicBezTo>
                        <a:pt x="7393" y="10345"/>
                        <a:pt x="6637" y="9627"/>
                        <a:pt x="6013" y="8774"/>
                      </a:cubicBezTo>
                      <a:cubicBezTo>
                        <a:pt x="5283" y="7840"/>
                        <a:pt x="4547" y="6901"/>
                        <a:pt x="3669" y="6099"/>
                      </a:cubicBezTo>
                      <a:cubicBezTo>
                        <a:pt x="2508" y="5040"/>
                        <a:pt x="1289" y="4053"/>
                        <a:pt x="-1" y="3157"/>
                      </a:cubicBezTo>
                      <a:cubicBezTo>
                        <a:pt x="-709" y="2673"/>
                        <a:pt x="1569" y="-666"/>
                        <a:pt x="2279" y="-18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42" name="Полилиния: фигура 141">
                  <a:extLst>
                    <a:ext uri="{FF2B5EF4-FFF2-40B4-BE49-F238E27FC236}">
                      <a16:creationId xmlns:a16="http://schemas.microsoft.com/office/drawing/2014/main" id="{4D407558-448C-4A9F-8DEE-7AE6CBD2A152}"/>
                    </a:ext>
                  </a:extLst>
                </p:cNvPr>
                <p:cNvSpPr/>
                <p:nvPr/>
              </p:nvSpPr>
              <p:spPr>
                <a:xfrm>
                  <a:off x="9977846" y="2414554"/>
                  <a:ext cx="9332" cy="8635"/>
                </a:xfrm>
                <a:custGeom>
                  <a:avLst/>
                  <a:gdLst>
                    <a:gd name="connsiteX0" fmla="*/ 2374 w 9332"/>
                    <a:gd name="connsiteY0" fmla="*/ -174 h 8635"/>
                    <a:gd name="connsiteX1" fmla="*/ 6253 w 9332"/>
                    <a:gd name="connsiteY1" fmla="*/ 2888 h 8635"/>
                    <a:gd name="connsiteX2" fmla="*/ 9130 w 9332"/>
                    <a:gd name="connsiteY2" fmla="*/ 5833 h 8635"/>
                    <a:gd name="connsiteX3" fmla="*/ 6386 w 9332"/>
                    <a:gd name="connsiteY3" fmla="*/ 8317 h 8635"/>
                    <a:gd name="connsiteX4" fmla="*/ 3749 w 9332"/>
                    <a:gd name="connsiteY4" fmla="*/ 5894 h 8635"/>
                    <a:gd name="connsiteX5" fmla="*/ -23 w 9332"/>
                    <a:gd name="connsiteY5" fmla="*/ 2919 h 8635"/>
                    <a:gd name="connsiteX6" fmla="*/ 2374 w 9332"/>
                    <a:gd name="connsiteY6" fmla="*/ -174 h 8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332" h="8635">
                      <a:moveTo>
                        <a:pt x="2374" y="-174"/>
                      </a:moveTo>
                      <a:cubicBezTo>
                        <a:pt x="3688" y="824"/>
                        <a:pt x="4983" y="1837"/>
                        <a:pt x="6253" y="2888"/>
                      </a:cubicBezTo>
                      <a:cubicBezTo>
                        <a:pt x="7307" y="3779"/>
                        <a:pt x="8328" y="4705"/>
                        <a:pt x="9130" y="5833"/>
                      </a:cubicBezTo>
                      <a:cubicBezTo>
                        <a:pt x="9656" y="6416"/>
                        <a:pt x="6913" y="8900"/>
                        <a:pt x="6386" y="8317"/>
                      </a:cubicBezTo>
                      <a:cubicBezTo>
                        <a:pt x="5469" y="7551"/>
                        <a:pt x="4680" y="6645"/>
                        <a:pt x="3749" y="5894"/>
                      </a:cubicBezTo>
                      <a:cubicBezTo>
                        <a:pt x="2522" y="4866"/>
                        <a:pt x="1249" y="3888"/>
                        <a:pt x="-23" y="2919"/>
                      </a:cubicBezTo>
                      <a:cubicBezTo>
                        <a:pt x="-680" y="2409"/>
                        <a:pt x="1720" y="-683"/>
                        <a:pt x="2374" y="-17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43" name="Полилиния: фигура 142">
                  <a:extLst>
                    <a:ext uri="{FF2B5EF4-FFF2-40B4-BE49-F238E27FC236}">
                      <a16:creationId xmlns:a16="http://schemas.microsoft.com/office/drawing/2014/main" id="{C3C6B157-F7DB-4002-8381-271B2B993D5E}"/>
                    </a:ext>
                  </a:extLst>
                </p:cNvPr>
                <p:cNvSpPr/>
                <p:nvPr/>
              </p:nvSpPr>
              <p:spPr>
                <a:xfrm>
                  <a:off x="9941550" y="2397199"/>
                  <a:ext cx="25205" cy="32326"/>
                </a:xfrm>
                <a:custGeom>
                  <a:avLst/>
                  <a:gdLst>
                    <a:gd name="connsiteX0" fmla="*/ 2705 w 25205"/>
                    <a:gd name="connsiteY0" fmla="*/ -153 h 32326"/>
                    <a:gd name="connsiteX1" fmla="*/ 7791 w 25205"/>
                    <a:gd name="connsiteY1" fmla="*/ 6961 h 32326"/>
                    <a:gd name="connsiteX2" fmla="*/ 12917 w 25205"/>
                    <a:gd name="connsiteY2" fmla="*/ 13890 h 32326"/>
                    <a:gd name="connsiteX3" fmla="*/ 16748 w 25205"/>
                    <a:gd name="connsiteY3" fmla="*/ 18382 h 32326"/>
                    <a:gd name="connsiteX4" fmla="*/ 19799 w 25205"/>
                    <a:gd name="connsiteY4" fmla="*/ 22432 h 32326"/>
                    <a:gd name="connsiteX5" fmla="*/ 22574 w 25205"/>
                    <a:gd name="connsiteY5" fmla="*/ 26298 h 32326"/>
                    <a:gd name="connsiteX6" fmla="*/ 25012 w 25205"/>
                    <a:gd name="connsiteY6" fmla="*/ 29902 h 32326"/>
                    <a:gd name="connsiteX7" fmla="*/ 22688 w 25205"/>
                    <a:gd name="connsiteY7" fmla="*/ 32022 h 32326"/>
                    <a:gd name="connsiteX8" fmla="*/ 19357 w 25205"/>
                    <a:gd name="connsiteY8" fmla="*/ 28655 h 32326"/>
                    <a:gd name="connsiteX9" fmla="*/ 16569 w 25205"/>
                    <a:gd name="connsiteY9" fmla="*/ 24773 h 32326"/>
                    <a:gd name="connsiteX10" fmla="*/ 13642 w 25205"/>
                    <a:gd name="connsiteY10" fmla="*/ 20889 h 32326"/>
                    <a:gd name="connsiteX11" fmla="*/ 9865 w 25205"/>
                    <a:gd name="connsiteY11" fmla="*/ 16460 h 32326"/>
                    <a:gd name="connsiteX12" fmla="*/ 4418 w 25205"/>
                    <a:gd name="connsiteY12" fmla="*/ 9135 h 32326"/>
                    <a:gd name="connsiteX13" fmla="*/ -49 w 25205"/>
                    <a:gd name="connsiteY13" fmla="*/ 2723 h 32326"/>
                    <a:gd name="connsiteX14" fmla="*/ 2705 w 25205"/>
                    <a:gd name="connsiteY14" fmla="*/ -153 h 3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5205" h="32326">
                      <a:moveTo>
                        <a:pt x="2705" y="-153"/>
                      </a:moveTo>
                      <a:cubicBezTo>
                        <a:pt x="4724" y="1967"/>
                        <a:pt x="6215" y="4513"/>
                        <a:pt x="7791" y="6961"/>
                      </a:cubicBezTo>
                      <a:cubicBezTo>
                        <a:pt x="9328" y="9397"/>
                        <a:pt x="11064" y="11690"/>
                        <a:pt x="12917" y="13890"/>
                      </a:cubicBezTo>
                      <a:cubicBezTo>
                        <a:pt x="14215" y="15368"/>
                        <a:pt x="15511" y="16847"/>
                        <a:pt x="16748" y="18382"/>
                      </a:cubicBezTo>
                      <a:cubicBezTo>
                        <a:pt x="17812" y="19696"/>
                        <a:pt x="18804" y="21062"/>
                        <a:pt x="19799" y="22432"/>
                      </a:cubicBezTo>
                      <a:cubicBezTo>
                        <a:pt x="20731" y="23714"/>
                        <a:pt x="21635" y="25020"/>
                        <a:pt x="22574" y="26298"/>
                      </a:cubicBezTo>
                      <a:cubicBezTo>
                        <a:pt x="23429" y="27474"/>
                        <a:pt x="24320" y="28622"/>
                        <a:pt x="25012" y="29902"/>
                      </a:cubicBezTo>
                      <a:cubicBezTo>
                        <a:pt x="25460" y="30396"/>
                        <a:pt x="23139" y="32514"/>
                        <a:pt x="22688" y="32022"/>
                      </a:cubicBezTo>
                      <a:cubicBezTo>
                        <a:pt x="21378" y="31106"/>
                        <a:pt x="20301" y="29948"/>
                        <a:pt x="19357" y="28655"/>
                      </a:cubicBezTo>
                      <a:cubicBezTo>
                        <a:pt x="18417" y="27369"/>
                        <a:pt x="17506" y="26061"/>
                        <a:pt x="16569" y="24773"/>
                      </a:cubicBezTo>
                      <a:cubicBezTo>
                        <a:pt x="15620" y="23460"/>
                        <a:pt x="14663" y="22149"/>
                        <a:pt x="13642" y="20889"/>
                      </a:cubicBezTo>
                      <a:cubicBezTo>
                        <a:pt x="12421" y="19380"/>
                        <a:pt x="11143" y="17921"/>
                        <a:pt x="9865" y="16460"/>
                      </a:cubicBezTo>
                      <a:cubicBezTo>
                        <a:pt x="7903" y="14131"/>
                        <a:pt x="6057" y="11703"/>
                        <a:pt x="4418" y="9135"/>
                      </a:cubicBezTo>
                      <a:cubicBezTo>
                        <a:pt x="3011" y="6946"/>
                        <a:pt x="1677" y="4681"/>
                        <a:pt x="-49" y="2723"/>
                      </a:cubicBezTo>
                      <a:cubicBezTo>
                        <a:pt x="-657" y="2138"/>
                        <a:pt x="2094" y="-736"/>
                        <a:pt x="2705" y="-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44" name="Полилиния: фигура 143">
                  <a:extLst>
                    <a:ext uri="{FF2B5EF4-FFF2-40B4-BE49-F238E27FC236}">
                      <a16:creationId xmlns:a16="http://schemas.microsoft.com/office/drawing/2014/main" id="{39A59639-A8F7-4F1C-829C-94A788ADC3FF}"/>
                    </a:ext>
                  </a:extLst>
                </p:cNvPr>
                <p:cNvSpPr/>
                <p:nvPr/>
              </p:nvSpPr>
              <p:spPr>
                <a:xfrm>
                  <a:off x="9291057" y="2474221"/>
                  <a:ext cx="21596" cy="7858"/>
                </a:xfrm>
                <a:custGeom>
                  <a:avLst/>
                  <a:gdLst>
                    <a:gd name="connsiteX0" fmla="*/ 457 w 21596"/>
                    <a:gd name="connsiteY0" fmla="*/ -230 h 7858"/>
                    <a:gd name="connsiteX1" fmla="*/ 5479 w 21596"/>
                    <a:gd name="connsiteY1" fmla="*/ -1 h 7858"/>
                    <a:gd name="connsiteX2" fmla="*/ 9302 w 21596"/>
                    <a:gd name="connsiteY2" fmla="*/ 256 h 7858"/>
                    <a:gd name="connsiteX3" fmla="*/ 12519 w 21596"/>
                    <a:gd name="connsiteY3" fmla="*/ 869 h 7858"/>
                    <a:gd name="connsiteX4" fmla="*/ 15515 w 21596"/>
                    <a:gd name="connsiteY4" fmla="*/ 1966 h 7858"/>
                    <a:gd name="connsiteX5" fmla="*/ 18276 w 21596"/>
                    <a:gd name="connsiteY5" fmla="*/ 3091 h 7858"/>
                    <a:gd name="connsiteX6" fmla="*/ 20722 w 21596"/>
                    <a:gd name="connsiteY6" fmla="*/ 4440 h 7858"/>
                    <a:gd name="connsiteX7" fmla="*/ 21318 w 21596"/>
                    <a:gd name="connsiteY7" fmla="*/ 5364 h 7858"/>
                    <a:gd name="connsiteX8" fmla="*/ 20735 w 21596"/>
                    <a:gd name="connsiteY8" fmla="*/ 7327 h 7858"/>
                    <a:gd name="connsiteX9" fmla="*/ 19297 w 21596"/>
                    <a:gd name="connsiteY9" fmla="*/ 7576 h 7858"/>
                    <a:gd name="connsiteX10" fmla="*/ 16785 w 21596"/>
                    <a:gd name="connsiteY10" fmla="*/ 6507 h 7858"/>
                    <a:gd name="connsiteX11" fmla="*/ 14150 w 21596"/>
                    <a:gd name="connsiteY11" fmla="*/ 5435 h 7858"/>
                    <a:gd name="connsiteX12" fmla="*/ 11493 w 21596"/>
                    <a:gd name="connsiteY12" fmla="*/ 4430 h 7858"/>
                    <a:gd name="connsiteX13" fmla="*/ 8963 w 21596"/>
                    <a:gd name="connsiteY13" fmla="*/ 3929 h 7858"/>
                    <a:gd name="connsiteX14" fmla="*/ 5260 w 21596"/>
                    <a:gd name="connsiteY14" fmla="*/ 3664 h 7858"/>
                    <a:gd name="connsiteX15" fmla="*/ 421 w 21596"/>
                    <a:gd name="connsiteY15" fmla="*/ 3379 h 7858"/>
                    <a:gd name="connsiteX16" fmla="*/ 457 w 21596"/>
                    <a:gd name="connsiteY16" fmla="*/ -230 h 7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596" h="7858">
                      <a:moveTo>
                        <a:pt x="457" y="-230"/>
                      </a:moveTo>
                      <a:cubicBezTo>
                        <a:pt x="2131" y="-210"/>
                        <a:pt x="3806" y="-93"/>
                        <a:pt x="5479" y="-1"/>
                      </a:cubicBezTo>
                      <a:cubicBezTo>
                        <a:pt x="6756" y="62"/>
                        <a:pt x="8029" y="144"/>
                        <a:pt x="9302" y="256"/>
                      </a:cubicBezTo>
                      <a:cubicBezTo>
                        <a:pt x="10396" y="340"/>
                        <a:pt x="11468" y="569"/>
                        <a:pt x="12519" y="869"/>
                      </a:cubicBezTo>
                      <a:cubicBezTo>
                        <a:pt x="13540" y="1175"/>
                        <a:pt x="14522" y="1582"/>
                        <a:pt x="15515" y="1966"/>
                      </a:cubicBezTo>
                      <a:cubicBezTo>
                        <a:pt x="16439" y="2330"/>
                        <a:pt x="17365" y="2691"/>
                        <a:pt x="18276" y="3091"/>
                      </a:cubicBezTo>
                      <a:cubicBezTo>
                        <a:pt x="19129" y="3473"/>
                        <a:pt x="19961" y="3895"/>
                        <a:pt x="20722" y="4440"/>
                      </a:cubicBezTo>
                      <a:cubicBezTo>
                        <a:pt x="21188" y="4911"/>
                        <a:pt x="20967" y="4618"/>
                        <a:pt x="21318" y="5364"/>
                      </a:cubicBezTo>
                      <a:cubicBezTo>
                        <a:pt x="21733" y="5489"/>
                        <a:pt x="21150" y="7451"/>
                        <a:pt x="20735" y="7327"/>
                      </a:cubicBezTo>
                      <a:cubicBezTo>
                        <a:pt x="19750" y="7703"/>
                        <a:pt x="20234" y="7647"/>
                        <a:pt x="19297" y="7576"/>
                      </a:cubicBezTo>
                      <a:cubicBezTo>
                        <a:pt x="18416" y="7316"/>
                        <a:pt x="17617" y="6894"/>
                        <a:pt x="16785" y="6507"/>
                      </a:cubicBezTo>
                      <a:cubicBezTo>
                        <a:pt x="15914" y="6130"/>
                        <a:pt x="15034" y="5779"/>
                        <a:pt x="14150" y="5435"/>
                      </a:cubicBezTo>
                      <a:cubicBezTo>
                        <a:pt x="13270" y="5082"/>
                        <a:pt x="12392" y="4728"/>
                        <a:pt x="11493" y="4430"/>
                      </a:cubicBezTo>
                      <a:cubicBezTo>
                        <a:pt x="10666" y="4186"/>
                        <a:pt x="9823" y="4005"/>
                        <a:pt x="8963" y="3929"/>
                      </a:cubicBezTo>
                      <a:cubicBezTo>
                        <a:pt x="7731" y="3809"/>
                        <a:pt x="6494" y="3748"/>
                        <a:pt x="5260" y="3664"/>
                      </a:cubicBezTo>
                      <a:cubicBezTo>
                        <a:pt x="3649" y="3557"/>
                        <a:pt x="2037" y="3437"/>
                        <a:pt x="421" y="3379"/>
                      </a:cubicBezTo>
                      <a:cubicBezTo>
                        <a:pt x="-345" y="3371"/>
                        <a:pt x="-309" y="-238"/>
                        <a:pt x="457" y="-2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45" name="Полилиния: фигура 144">
                  <a:extLst>
                    <a:ext uri="{FF2B5EF4-FFF2-40B4-BE49-F238E27FC236}">
                      <a16:creationId xmlns:a16="http://schemas.microsoft.com/office/drawing/2014/main" id="{B6691C13-0ECC-4D58-BEB5-D70CC17DC172}"/>
                    </a:ext>
                  </a:extLst>
                </p:cNvPr>
                <p:cNvSpPr/>
                <p:nvPr/>
              </p:nvSpPr>
              <p:spPr>
                <a:xfrm>
                  <a:off x="9341628" y="2478745"/>
                  <a:ext cx="10643" cy="4246"/>
                </a:xfrm>
                <a:custGeom>
                  <a:avLst/>
                  <a:gdLst>
                    <a:gd name="connsiteX0" fmla="*/ 283 w 10643"/>
                    <a:gd name="connsiteY0" fmla="*/ 311 h 4246"/>
                    <a:gd name="connsiteX1" fmla="*/ 6582 w 10643"/>
                    <a:gd name="connsiteY1" fmla="*/ -193 h 4246"/>
                    <a:gd name="connsiteX2" fmla="*/ 10143 w 10643"/>
                    <a:gd name="connsiteY2" fmla="*/ 383 h 4246"/>
                    <a:gd name="connsiteX3" fmla="*/ 10057 w 10643"/>
                    <a:gd name="connsiteY3" fmla="*/ 2920 h 4246"/>
                    <a:gd name="connsiteX4" fmla="*/ 6799 w 10643"/>
                    <a:gd name="connsiteY4" fmla="*/ 3480 h 4246"/>
                    <a:gd name="connsiteX5" fmla="*/ 705 w 10643"/>
                    <a:gd name="connsiteY5" fmla="*/ 4015 h 4246"/>
                    <a:gd name="connsiteX6" fmla="*/ 283 w 10643"/>
                    <a:gd name="connsiteY6" fmla="*/ 311 h 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43" h="4246">
                      <a:moveTo>
                        <a:pt x="283" y="311"/>
                      </a:moveTo>
                      <a:cubicBezTo>
                        <a:pt x="2375" y="54"/>
                        <a:pt x="4477" y="-98"/>
                        <a:pt x="6582" y="-193"/>
                      </a:cubicBezTo>
                      <a:cubicBezTo>
                        <a:pt x="7883" y="-328"/>
                        <a:pt x="8952" y="-93"/>
                        <a:pt x="10143" y="383"/>
                      </a:cubicBezTo>
                      <a:cubicBezTo>
                        <a:pt x="10683" y="400"/>
                        <a:pt x="10596" y="2938"/>
                        <a:pt x="10057" y="2920"/>
                      </a:cubicBezTo>
                      <a:cubicBezTo>
                        <a:pt x="8975" y="3305"/>
                        <a:pt x="7959" y="3501"/>
                        <a:pt x="6799" y="3480"/>
                      </a:cubicBezTo>
                      <a:cubicBezTo>
                        <a:pt x="4765" y="3630"/>
                        <a:pt x="2734" y="3788"/>
                        <a:pt x="705" y="4015"/>
                      </a:cubicBezTo>
                      <a:cubicBezTo>
                        <a:pt x="-79" y="4104"/>
                        <a:pt x="-504" y="400"/>
                        <a:pt x="283" y="3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46" name="Полилиния: фигура 145">
                  <a:extLst>
                    <a:ext uri="{FF2B5EF4-FFF2-40B4-BE49-F238E27FC236}">
                      <a16:creationId xmlns:a16="http://schemas.microsoft.com/office/drawing/2014/main" id="{4785CA22-E78C-4115-BDD8-FDFD9F7F1283}"/>
                    </a:ext>
                  </a:extLst>
                </p:cNvPr>
                <p:cNvSpPr/>
                <p:nvPr/>
              </p:nvSpPr>
              <p:spPr>
                <a:xfrm>
                  <a:off x="9308322" y="2434311"/>
                  <a:ext cx="29631" cy="12512"/>
                </a:xfrm>
                <a:custGeom>
                  <a:avLst/>
                  <a:gdLst>
                    <a:gd name="connsiteX0" fmla="*/ 551 w 29631"/>
                    <a:gd name="connsiteY0" fmla="*/ -230 h 12512"/>
                    <a:gd name="connsiteX1" fmla="*/ 7446 w 29631"/>
                    <a:gd name="connsiteY1" fmla="*/ 447 h 12512"/>
                    <a:gd name="connsiteX2" fmla="*/ 14163 w 29631"/>
                    <a:gd name="connsiteY2" fmla="*/ 1249 h 12512"/>
                    <a:gd name="connsiteX3" fmla="*/ 19485 w 29631"/>
                    <a:gd name="connsiteY3" fmla="*/ 2639 h 12512"/>
                    <a:gd name="connsiteX4" fmla="*/ 23423 w 29631"/>
                    <a:gd name="connsiteY4" fmla="*/ 6464 h 12512"/>
                    <a:gd name="connsiteX5" fmla="*/ 27592 w 29631"/>
                    <a:gd name="connsiteY5" fmla="*/ 8857 h 12512"/>
                    <a:gd name="connsiteX6" fmla="*/ 29371 w 29631"/>
                    <a:gd name="connsiteY6" fmla="*/ 10241 h 12512"/>
                    <a:gd name="connsiteX7" fmla="*/ 28959 w 29631"/>
                    <a:gd name="connsiteY7" fmla="*/ 11825 h 12512"/>
                    <a:gd name="connsiteX8" fmla="*/ 26474 w 29631"/>
                    <a:gd name="connsiteY8" fmla="*/ 12008 h 12512"/>
                    <a:gd name="connsiteX9" fmla="*/ 20916 w 29631"/>
                    <a:gd name="connsiteY9" fmla="*/ 8801 h 12512"/>
                    <a:gd name="connsiteX10" fmla="*/ 17907 w 29631"/>
                    <a:gd name="connsiteY10" fmla="*/ 5881 h 12512"/>
                    <a:gd name="connsiteX11" fmla="*/ 13738 w 29631"/>
                    <a:gd name="connsiteY11" fmla="*/ 4914 h 12512"/>
                    <a:gd name="connsiteX12" fmla="*/ 7000 w 29631"/>
                    <a:gd name="connsiteY12" fmla="*/ 4089 h 12512"/>
                    <a:gd name="connsiteX13" fmla="*/ 334 w 29631"/>
                    <a:gd name="connsiteY13" fmla="*/ 3339 h 12512"/>
                    <a:gd name="connsiteX14" fmla="*/ 551 w 29631"/>
                    <a:gd name="connsiteY14" fmla="*/ -230 h 12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631" h="12512">
                      <a:moveTo>
                        <a:pt x="551" y="-230"/>
                      </a:moveTo>
                      <a:cubicBezTo>
                        <a:pt x="2859" y="-123"/>
                        <a:pt x="5152" y="172"/>
                        <a:pt x="7446" y="447"/>
                      </a:cubicBezTo>
                      <a:cubicBezTo>
                        <a:pt x="9683" y="735"/>
                        <a:pt x="11923" y="992"/>
                        <a:pt x="14163" y="1249"/>
                      </a:cubicBezTo>
                      <a:cubicBezTo>
                        <a:pt x="16016" y="1430"/>
                        <a:pt x="17800" y="1855"/>
                        <a:pt x="19485" y="2639"/>
                      </a:cubicBezTo>
                      <a:cubicBezTo>
                        <a:pt x="21155" y="3522"/>
                        <a:pt x="22226" y="5069"/>
                        <a:pt x="23423" y="6464"/>
                      </a:cubicBezTo>
                      <a:cubicBezTo>
                        <a:pt x="24507" y="7722"/>
                        <a:pt x="26077" y="8294"/>
                        <a:pt x="27592" y="8857"/>
                      </a:cubicBezTo>
                      <a:cubicBezTo>
                        <a:pt x="28956" y="9376"/>
                        <a:pt x="28333" y="8956"/>
                        <a:pt x="29371" y="10241"/>
                      </a:cubicBezTo>
                      <a:cubicBezTo>
                        <a:pt x="29707" y="10328"/>
                        <a:pt x="29295" y="11914"/>
                        <a:pt x="28959" y="11825"/>
                      </a:cubicBezTo>
                      <a:cubicBezTo>
                        <a:pt x="27246" y="12407"/>
                        <a:pt x="28075" y="12392"/>
                        <a:pt x="26474" y="12008"/>
                      </a:cubicBezTo>
                      <a:cubicBezTo>
                        <a:pt x="24405" y="11303"/>
                        <a:pt x="22486" y="10359"/>
                        <a:pt x="20916" y="8801"/>
                      </a:cubicBezTo>
                      <a:cubicBezTo>
                        <a:pt x="19928" y="7813"/>
                        <a:pt x="19052" y="6686"/>
                        <a:pt x="17907" y="5881"/>
                      </a:cubicBezTo>
                      <a:cubicBezTo>
                        <a:pt x="16617" y="5202"/>
                        <a:pt x="15171" y="5059"/>
                        <a:pt x="13738" y="4914"/>
                      </a:cubicBezTo>
                      <a:cubicBezTo>
                        <a:pt x="11490" y="4652"/>
                        <a:pt x="9245" y="4375"/>
                        <a:pt x="7000" y="4089"/>
                      </a:cubicBezTo>
                      <a:cubicBezTo>
                        <a:pt x="4781" y="3812"/>
                        <a:pt x="2564" y="3527"/>
                        <a:pt x="334" y="3339"/>
                      </a:cubicBezTo>
                      <a:cubicBezTo>
                        <a:pt x="-422" y="3293"/>
                        <a:pt x="-205" y="-276"/>
                        <a:pt x="551" y="-2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47" name="Полилиния: фигура 146">
                  <a:extLst>
                    <a:ext uri="{FF2B5EF4-FFF2-40B4-BE49-F238E27FC236}">
                      <a16:creationId xmlns:a16="http://schemas.microsoft.com/office/drawing/2014/main" id="{516D878A-4468-44A5-80B1-EE25F6DBD370}"/>
                    </a:ext>
                  </a:extLst>
                </p:cNvPr>
                <p:cNvSpPr/>
                <p:nvPr/>
              </p:nvSpPr>
              <p:spPr>
                <a:xfrm>
                  <a:off x="9368152" y="2455265"/>
                  <a:ext cx="12553" cy="3812"/>
                </a:xfrm>
                <a:custGeom>
                  <a:avLst/>
                  <a:gdLst>
                    <a:gd name="connsiteX0" fmla="*/ 433 w 12553"/>
                    <a:gd name="connsiteY0" fmla="*/ -160 h 3812"/>
                    <a:gd name="connsiteX1" fmla="*/ 8191 w 12553"/>
                    <a:gd name="connsiteY1" fmla="*/ -191 h 3812"/>
                    <a:gd name="connsiteX2" fmla="*/ 12088 w 12553"/>
                    <a:gd name="connsiteY2" fmla="*/ 565 h 3812"/>
                    <a:gd name="connsiteX3" fmla="*/ 11866 w 12553"/>
                    <a:gd name="connsiteY3" fmla="*/ 3235 h 3812"/>
                    <a:gd name="connsiteX4" fmla="*/ 8120 w 12553"/>
                    <a:gd name="connsiteY4" fmla="*/ 3513 h 3812"/>
                    <a:gd name="connsiteX5" fmla="*/ 433 w 12553"/>
                    <a:gd name="connsiteY5" fmla="*/ 3413 h 3812"/>
                    <a:gd name="connsiteX6" fmla="*/ 433 w 12553"/>
                    <a:gd name="connsiteY6" fmla="*/ -160 h 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53" h="3812">
                      <a:moveTo>
                        <a:pt x="433" y="-160"/>
                      </a:moveTo>
                      <a:cubicBezTo>
                        <a:pt x="3019" y="-249"/>
                        <a:pt x="5605" y="-247"/>
                        <a:pt x="8191" y="-191"/>
                      </a:cubicBezTo>
                      <a:cubicBezTo>
                        <a:pt x="9614" y="-260"/>
                        <a:pt x="10802" y="13"/>
                        <a:pt x="12088" y="565"/>
                      </a:cubicBezTo>
                      <a:cubicBezTo>
                        <a:pt x="12655" y="611"/>
                        <a:pt x="12431" y="3284"/>
                        <a:pt x="11866" y="3235"/>
                      </a:cubicBezTo>
                      <a:cubicBezTo>
                        <a:pt x="10601" y="3564"/>
                        <a:pt x="9430" y="3665"/>
                        <a:pt x="8120" y="3513"/>
                      </a:cubicBezTo>
                      <a:cubicBezTo>
                        <a:pt x="5557" y="3467"/>
                        <a:pt x="2993" y="3505"/>
                        <a:pt x="433" y="3413"/>
                      </a:cubicBezTo>
                      <a:cubicBezTo>
                        <a:pt x="-326" y="3413"/>
                        <a:pt x="-326" y="-160"/>
                        <a:pt x="433" y="-1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48" name="Полилиния: фигура 147">
                  <a:extLst>
                    <a:ext uri="{FF2B5EF4-FFF2-40B4-BE49-F238E27FC236}">
                      <a16:creationId xmlns:a16="http://schemas.microsoft.com/office/drawing/2014/main" id="{C20417C4-1C71-407E-99D5-12F36E15BBB3}"/>
                    </a:ext>
                  </a:extLst>
                </p:cNvPr>
                <p:cNvSpPr/>
                <p:nvPr/>
              </p:nvSpPr>
              <p:spPr>
                <a:xfrm>
                  <a:off x="9436804" y="2447748"/>
                  <a:ext cx="21027" cy="7659"/>
                </a:xfrm>
                <a:custGeom>
                  <a:avLst/>
                  <a:gdLst>
                    <a:gd name="connsiteX0" fmla="*/ 72 w 21027"/>
                    <a:gd name="connsiteY0" fmla="*/ 3895 h 7659"/>
                    <a:gd name="connsiteX1" fmla="*/ 5651 w 21027"/>
                    <a:gd name="connsiteY1" fmla="*/ 1704 h 7659"/>
                    <a:gd name="connsiteX2" fmla="*/ 10849 w 21027"/>
                    <a:gd name="connsiteY2" fmla="*/ 398 h 7659"/>
                    <a:gd name="connsiteX3" fmla="*/ 15608 w 21027"/>
                    <a:gd name="connsiteY3" fmla="*/ -65 h 7659"/>
                    <a:gd name="connsiteX4" fmla="*/ 19897 w 21027"/>
                    <a:gd name="connsiteY4" fmla="*/ -32 h 7659"/>
                    <a:gd name="connsiteX5" fmla="*/ 20638 w 21027"/>
                    <a:gd name="connsiteY5" fmla="*/ 622 h 7659"/>
                    <a:gd name="connsiteX6" fmla="*/ 20475 w 21027"/>
                    <a:gd name="connsiteY6" fmla="*/ 2656 h 7659"/>
                    <a:gd name="connsiteX7" fmla="*/ 19941 w 21027"/>
                    <a:gd name="connsiteY7" fmla="*/ 3208 h 7659"/>
                    <a:gd name="connsiteX8" fmla="*/ 15888 w 21027"/>
                    <a:gd name="connsiteY8" fmla="*/ 3753 h 7659"/>
                    <a:gd name="connsiteX9" fmla="*/ 11470 w 21027"/>
                    <a:gd name="connsiteY9" fmla="*/ 4173 h 7659"/>
                    <a:gd name="connsiteX10" fmla="*/ 6924 w 21027"/>
                    <a:gd name="connsiteY10" fmla="*/ 5293 h 7659"/>
                    <a:gd name="connsiteX11" fmla="*/ 1515 w 21027"/>
                    <a:gd name="connsiteY11" fmla="*/ 7410 h 7659"/>
                    <a:gd name="connsiteX12" fmla="*/ 72 w 21027"/>
                    <a:gd name="connsiteY12" fmla="*/ 3895 h 7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027" h="7659">
                      <a:moveTo>
                        <a:pt x="72" y="3895"/>
                      </a:moveTo>
                      <a:cubicBezTo>
                        <a:pt x="1905" y="3096"/>
                        <a:pt x="3765" y="2363"/>
                        <a:pt x="5651" y="1704"/>
                      </a:cubicBezTo>
                      <a:cubicBezTo>
                        <a:pt x="7339" y="1091"/>
                        <a:pt x="9082" y="691"/>
                        <a:pt x="10849" y="398"/>
                      </a:cubicBezTo>
                      <a:cubicBezTo>
                        <a:pt x="12427" y="156"/>
                        <a:pt x="14020" y="52"/>
                        <a:pt x="15608" y="-65"/>
                      </a:cubicBezTo>
                      <a:cubicBezTo>
                        <a:pt x="17057" y="-202"/>
                        <a:pt x="18472" y="-371"/>
                        <a:pt x="19897" y="-32"/>
                      </a:cubicBezTo>
                      <a:cubicBezTo>
                        <a:pt x="20144" y="187"/>
                        <a:pt x="20391" y="403"/>
                        <a:pt x="20638" y="622"/>
                      </a:cubicBezTo>
                      <a:cubicBezTo>
                        <a:pt x="21068" y="655"/>
                        <a:pt x="20908" y="2689"/>
                        <a:pt x="20475" y="2656"/>
                      </a:cubicBezTo>
                      <a:cubicBezTo>
                        <a:pt x="20297" y="2839"/>
                        <a:pt x="20119" y="3022"/>
                        <a:pt x="19941" y="3208"/>
                      </a:cubicBezTo>
                      <a:cubicBezTo>
                        <a:pt x="18630" y="3651"/>
                        <a:pt x="17258" y="3649"/>
                        <a:pt x="15888" y="3753"/>
                      </a:cubicBezTo>
                      <a:cubicBezTo>
                        <a:pt x="14412" y="3862"/>
                        <a:pt x="12933" y="3959"/>
                        <a:pt x="11470" y="4173"/>
                      </a:cubicBezTo>
                      <a:cubicBezTo>
                        <a:pt x="9925" y="4422"/>
                        <a:pt x="8400" y="4769"/>
                        <a:pt x="6924" y="5293"/>
                      </a:cubicBezTo>
                      <a:cubicBezTo>
                        <a:pt x="5101" y="5947"/>
                        <a:pt x="3310" y="6680"/>
                        <a:pt x="1515" y="7410"/>
                      </a:cubicBezTo>
                      <a:cubicBezTo>
                        <a:pt x="769" y="7718"/>
                        <a:pt x="-674" y="4201"/>
                        <a:pt x="72" y="38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49" name="Полилиния: фигура 148">
                  <a:extLst>
                    <a:ext uri="{FF2B5EF4-FFF2-40B4-BE49-F238E27FC236}">
                      <a16:creationId xmlns:a16="http://schemas.microsoft.com/office/drawing/2014/main" id="{AC377E41-4094-4484-8C12-AD82B1120813}"/>
                    </a:ext>
                  </a:extLst>
                </p:cNvPr>
                <p:cNvSpPr/>
                <p:nvPr/>
              </p:nvSpPr>
              <p:spPr>
                <a:xfrm>
                  <a:off x="9514104" y="2439114"/>
                  <a:ext cx="25281" cy="4772"/>
                </a:xfrm>
                <a:custGeom>
                  <a:avLst/>
                  <a:gdLst>
                    <a:gd name="connsiteX0" fmla="*/ 454 w 25281"/>
                    <a:gd name="connsiteY0" fmla="*/ -223 h 4772"/>
                    <a:gd name="connsiteX1" fmla="*/ 6354 w 25281"/>
                    <a:gd name="connsiteY1" fmla="*/ -213 h 4772"/>
                    <a:gd name="connsiteX2" fmla="*/ 11847 w 25281"/>
                    <a:gd name="connsiteY2" fmla="*/ 72 h 4772"/>
                    <a:gd name="connsiteX3" fmla="*/ 16930 w 25281"/>
                    <a:gd name="connsiteY3" fmla="*/ 558 h 4772"/>
                    <a:gd name="connsiteX4" fmla="*/ 22354 w 25281"/>
                    <a:gd name="connsiteY4" fmla="*/ 922 h 4772"/>
                    <a:gd name="connsiteX5" fmla="*/ 24993 w 25281"/>
                    <a:gd name="connsiteY5" fmla="*/ 2032 h 4772"/>
                    <a:gd name="connsiteX6" fmla="*/ 24084 w 25281"/>
                    <a:gd name="connsiteY6" fmla="*/ 4458 h 4772"/>
                    <a:gd name="connsiteX7" fmla="*/ 22153 w 25281"/>
                    <a:gd name="connsiteY7" fmla="*/ 4463 h 4772"/>
                    <a:gd name="connsiteX8" fmla="*/ 16642 w 25281"/>
                    <a:gd name="connsiteY8" fmla="*/ 4290 h 4772"/>
                    <a:gd name="connsiteX9" fmla="*/ 11506 w 25281"/>
                    <a:gd name="connsiteY9" fmla="*/ 3778 h 4772"/>
                    <a:gd name="connsiteX10" fmla="*/ 6326 w 25281"/>
                    <a:gd name="connsiteY10" fmla="*/ 3498 h 4772"/>
                    <a:gd name="connsiteX11" fmla="*/ 454 w 25281"/>
                    <a:gd name="connsiteY11" fmla="*/ 3485 h 4772"/>
                    <a:gd name="connsiteX12" fmla="*/ 454 w 25281"/>
                    <a:gd name="connsiteY12" fmla="*/ -226 h 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281" h="4772">
                      <a:moveTo>
                        <a:pt x="454" y="-223"/>
                      </a:moveTo>
                      <a:cubicBezTo>
                        <a:pt x="2421" y="-228"/>
                        <a:pt x="4389" y="-241"/>
                        <a:pt x="6354" y="-213"/>
                      </a:cubicBezTo>
                      <a:cubicBezTo>
                        <a:pt x="8189" y="-200"/>
                        <a:pt x="10022" y="-93"/>
                        <a:pt x="11847" y="72"/>
                      </a:cubicBezTo>
                      <a:cubicBezTo>
                        <a:pt x="13542" y="235"/>
                        <a:pt x="15232" y="444"/>
                        <a:pt x="16930" y="558"/>
                      </a:cubicBezTo>
                      <a:cubicBezTo>
                        <a:pt x="18739" y="686"/>
                        <a:pt x="20557" y="683"/>
                        <a:pt x="22354" y="922"/>
                      </a:cubicBezTo>
                      <a:cubicBezTo>
                        <a:pt x="23458" y="983"/>
                        <a:pt x="24166" y="1342"/>
                        <a:pt x="24993" y="2032"/>
                      </a:cubicBezTo>
                      <a:cubicBezTo>
                        <a:pt x="25507" y="2226"/>
                        <a:pt x="24599" y="4651"/>
                        <a:pt x="24084" y="4458"/>
                      </a:cubicBezTo>
                      <a:cubicBezTo>
                        <a:pt x="23415" y="4585"/>
                        <a:pt x="22830" y="4552"/>
                        <a:pt x="22153" y="4463"/>
                      </a:cubicBezTo>
                      <a:cubicBezTo>
                        <a:pt x="20312" y="4509"/>
                        <a:pt x="18475" y="4435"/>
                        <a:pt x="16642" y="4290"/>
                      </a:cubicBezTo>
                      <a:cubicBezTo>
                        <a:pt x="14926" y="4142"/>
                        <a:pt x="13216" y="3977"/>
                        <a:pt x="11506" y="3778"/>
                      </a:cubicBezTo>
                      <a:cubicBezTo>
                        <a:pt x="9782" y="3618"/>
                        <a:pt x="8057" y="3483"/>
                        <a:pt x="6326" y="3498"/>
                      </a:cubicBezTo>
                      <a:cubicBezTo>
                        <a:pt x="4369" y="3493"/>
                        <a:pt x="2411" y="3493"/>
                        <a:pt x="454" y="3485"/>
                      </a:cubicBezTo>
                      <a:cubicBezTo>
                        <a:pt x="-333" y="3485"/>
                        <a:pt x="-333" y="-226"/>
                        <a:pt x="454" y="-22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50" name="Полилиния: фигура 149">
                  <a:extLst>
                    <a:ext uri="{FF2B5EF4-FFF2-40B4-BE49-F238E27FC236}">
                      <a16:creationId xmlns:a16="http://schemas.microsoft.com/office/drawing/2014/main" id="{AE650C7E-A782-48B9-8FA1-C9D91FA63709}"/>
                    </a:ext>
                  </a:extLst>
                </p:cNvPr>
                <p:cNvSpPr/>
                <p:nvPr/>
              </p:nvSpPr>
              <p:spPr>
                <a:xfrm>
                  <a:off x="9532024" y="2435364"/>
                  <a:ext cx="3423" cy="2408"/>
                </a:xfrm>
                <a:custGeom>
                  <a:avLst/>
                  <a:gdLst>
                    <a:gd name="connsiteX0" fmla="*/ 3278 w 3423"/>
                    <a:gd name="connsiteY0" fmla="*/ 1007 h 2408"/>
                    <a:gd name="connsiteX1" fmla="*/ 2688 w 3423"/>
                    <a:gd name="connsiteY1" fmla="*/ 1977 h 2408"/>
                    <a:gd name="connsiteX2" fmla="*/ -127 w 3423"/>
                    <a:gd name="connsiteY2" fmla="*/ 1117 h 2408"/>
                    <a:gd name="connsiteX3" fmla="*/ -87 w 3423"/>
                    <a:gd name="connsiteY3" fmla="*/ 17 h 2408"/>
                    <a:gd name="connsiteX4" fmla="*/ 3278 w 3423"/>
                    <a:gd name="connsiteY4" fmla="*/ 1007 h 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3" h="2408">
                      <a:moveTo>
                        <a:pt x="3278" y="1007"/>
                      </a:moveTo>
                      <a:lnTo>
                        <a:pt x="2688" y="1977"/>
                      </a:lnTo>
                      <a:cubicBezTo>
                        <a:pt x="2507" y="2572"/>
                        <a:pt x="-311" y="1715"/>
                        <a:pt x="-127" y="1117"/>
                      </a:cubicBezTo>
                      <a:cubicBezTo>
                        <a:pt x="-115" y="750"/>
                        <a:pt x="-102" y="383"/>
                        <a:pt x="-87" y="17"/>
                      </a:cubicBezTo>
                      <a:cubicBezTo>
                        <a:pt x="122" y="-698"/>
                        <a:pt x="3489" y="294"/>
                        <a:pt x="3278" y="10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51" name="Полилиния: фигура 150">
                  <a:extLst>
                    <a:ext uri="{FF2B5EF4-FFF2-40B4-BE49-F238E27FC236}">
                      <a16:creationId xmlns:a16="http://schemas.microsoft.com/office/drawing/2014/main" id="{804C0BDA-CA1F-4E95-B6DB-5C0D8F601E68}"/>
                    </a:ext>
                  </a:extLst>
                </p:cNvPr>
                <p:cNvSpPr/>
                <p:nvPr/>
              </p:nvSpPr>
              <p:spPr>
                <a:xfrm>
                  <a:off x="9530003" y="2440675"/>
                  <a:ext cx="3851" cy="3665"/>
                </a:xfrm>
                <a:custGeom>
                  <a:avLst/>
                  <a:gdLst>
                    <a:gd name="connsiteX0" fmla="*/ 3670 w 3851"/>
                    <a:gd name="connsiteY0" fmla="*/ 2009 h 3665"/>
                    <a:gd name="connsiteX1" fmla="*/ 2288 w 3851"/>
                    <a:gd name="connsiteY1" fmla="*/ 3335 h 3665"/>
                    <a:gd name="connsiteX2" fmla="*/ -104 w 3851"/>
                    <a:gd name="connsiteY2" fmla="*/ 1767 h 3665"/>
                    <a:gd name="connsiteX3" fmla="*/ 641 w 3851"/>
                    <a:gd name="connsiteY3" fmla="*/ -111 h 3665"/>
                    <a:gd name="connsiteX4" fmla="*/ 3670 w 3851"/>
                    <a:gd name="connsiteY4" fmla="*/ 2009 h 3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51" h="3665">
                      <a:moveTo>
                        <a:pt x="3670" y="2009"/>
                      </a:moveTo>
                      <a:cubicBezTo>
                        <a:pt x="2876" y="2918"/>
                        <a:pt x="3327" y="2467"/>
                        <a:pt x="2288" y="3335"/>
                      </a:cubicBezTo>
                      <a:cubicBezTo>
                        <a:pt x="1957" y="3844"/>
                        <a:pt x="-438" y="2274"/>
                        <a:pt x="-104" y="1767"/>
                      </a:cubicBezTo>
                      <a:cubicBezTo>
                        <a:pt x="313" y="411"/>
                        <a:pt x="51" y="1032"/>
                        <a:pt x="641" y="-111"/>
                      </a:cubicBezTo>
                      <a:cubicBezTo>
                        <a:pt x="1090" y="-752"/>
                        <a:pt x="4121" y="1368"/>
                        <a:pt x="3670" y="200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52" name="Полилиния: фигура 151">
                  <a:extLst>
                    <a:ext uri="{FF2B5EF4-FFF2-40B4-BE49-F238E27FC236}">
                      <a16:creationId xmlns:a16="http://schemas.microsoft.com/office/drawing/2014/main" id="{46F90ADC-4B55-4DC5-A3A6-F4153968DED5}"/>
                    </a:ext>
                  </a:extLst>
                </p:cNvPr>
                <p:cNvSpPr/>
                <p:nvPr/>
              </p:nvSpPr>
              <p:spPr>
                <a:xfrm>
                  <a:off x="9527439" y="2438478"/>
                  <a:ext cx="8693" cy="9702"/>
                </a:xfrm>
                <a:custGeom>
                  <a:avLst/>
                  <a:gdLst>
                    <a:gd name="connsiteX0" fmla="*/ 8424 w 8693"/>
                    <a:gd name="connsiteY0" fmla="*/ 3137 h 9702"/>
                    <a:gd name="connsiteX1" fmla="*/ 3435 w 8693"/>
                    <a:gd name="connsiteY1" fmla="*/ 8426 h 9702"/>
                    <a:gd name="connsiteX2" fmla="*/ 2536 w 8693"/>
                    <a:gd name="connsiteY2" fmla="*/ 9366 h 9702"/>
                    <a:gd name="connsiteX3" fmla="*/ -98 w 8693"/>
                    <a:gd name="connsiteY3" fmla="*/ 7556 h 9702"/>
                    <a:gd name="connsiteX4" fmla="*/ 516 w 8693"/>
                    <a:gd name="connsiteY4" fmla="*/ 6296 h 9702"/>
                    <a:gd name="connsiteX5" fmla="*/ 6138 w 8693"/>
                    <a:gd name="connsiteY5" fmla="*/ -182 h 9702"/>
                    <a:gd name="connsiteX6" fmla="*/ 8424 w 8693"/>
                    <a:gd name="connsiteY6" fmla="*/ 3137 h 9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93" h="9702">
                      <a:moveTo>
                        <a:pt x="8424" y="3137"/>
                      </a:moveTo>
                      <a:cubicBezTo>
                        <a:pt x="6482" y="4616"/>
                        <a:pt x="4967" y="6548"/>
                        <a:pt x="3435" y="8426"/>
                      </a:cubicBezTo>
                      <a:cubicBezTo>
                        <a:pt x="3135" y="8739"/>
                        <a:pt x="2837" y="9052"/>
                        <a:pt x="2536" y="9366"/>
                      </a:cubicBezTo>
                      <a:cubicBezTo>
                        <a:pt x="2152" y="9925"/>
                        <a:pt x="-482" y="8113"/>
                        <a:pt x="-98" y="7556"/>
                      </a:cubicBezTo>
                      <a:cubicBezTo>
                        <a:pt x="106" y="7136"/>
                        <a:pt x="312" y="6716"/>
                        <a:pt x="516" y="6296"/>
                      </a:cubicBezTo>
                      <a:cubicBezTo>
                        <a:pt x="2086" y="3898"/>
                        <a:pt x="3822" y="1554"/>
                        <a:pt x="6138" y="-182"/>
                      </a:cubicBezTo>
                      <a:cubicBezTo>
                        <a:pt x="6843" y="-668"/>
                        <a:pt x="9129" y="2654"/>
                        <a:pt x="8424" y="31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53" name="Полилиния: фигура 152">
                  <a:extLst>
                    <a:ext uri="{FF2B5EF4-FFF2-40B4-BE49-F238E27FC236}">
                      <a16:creationId xmlns:a16="http://schemas.microsoft.com/office/drawing/2014/main" id="{DB5D190C-43C6-44B5-99FE-80085BFD9E31}"/>
                    </a:ext>
                  </a:extLst>
                </p:cNvPr>
                <p:cNvSpPr/>
                <p:nvPr/>
              </p:nvSpPr>
              <p:spPr>
                <a:xfrm>
                  <a:off x="9467047" y="2478601"/>
                  <a:ext cx="36342" cy="8731"/>
                </a:xfrm>
                <a:custGeom>
                  <a:avLst/>
                  <a:gdLst>
                    <a:gd name="connsiteX0" fmla="*/ 15 w 36342"/>
                    <a:gd name="connsiteY0" fmla="*/ 4527 h 8731"/>
                    <a:gd name="connsiteX1" fmla="*/ 6773 w 36342"/>
                    <a:gd name="connsiteY1" fmla="*/ 1213 h 8731"/>
                    <a:gd name="connsiteX2" fmla="*/ 13597 w 36342"/>
                    <a:gd name="connsiteY2" fmla="*/ -230 h 8731"/>
                    <a:gd name="connsiteX3" fmla="*/ 18728 w 36342"/>
                    <a:gd name="connsiteY3" fmla="*/ 1333 h 8731"/>
                    <a:gd name="connsiteX4" fmla="*/ 22574 w 36342"/>
                    <a:gd name="connsiteY4" fmla="*/ 2927 h 8731"/>
                    <a:gd name="connsiteX5" fmla="*/ 26479 w 36342"/>
                    <a:gd name="connsiteY5" fmla="*/ 3642 h 8731"/>
                    <a:gd name="connsiteX6" fmla="*/ 30047 w 36342"/>
                    <a:gd name="connsiteY6" fmla="*/ 4169 h 8731"/>
                    <a:gd name="connsiteX7" fmla="*/ 32975 w 36342"/>
                    <a:gd name="connsiteY7" fmla="*/ 4650 h 8731"/>
                    <a:gd name="connsiteX8" fmla="*/ 35912 w 36342"/>
                    <a:gd name="connsiteY8" fmla="*/ 5642 h 8731"/>
                    <a:gd name="connsiteX9" fmla="*/ 35614 w 36342"/>
                    <a:gd name="connsiteY9" fmla="*/ 8251 h 8731"/>
                    <a:gd name="connsiteX10" fmla="*/ 32328 w 36342"/>
                    <a:gd name="connsiteY10" fmla="*/ 8340 h 8731"/>
                    <a:gd name="connsiteX11" fmla="*/ 29467 w 36342"/>
                    <a:gd name="connsiteY11" fmla="*/ 7915 h 8731"/>
                    <a:gd name="connsiteX12" fmla="*/ 25983 w 36342"/>
                    <a:gd name="connsiteY12" fmla="*/ 7401 h 8731"/>
                    <a:gd name="connsiteX13" fmla="*/ 21442 w 36342"/>
                    <a:gd name="connsiteY13" fmla="*/ 6528 h 8731"/>
                    <a:gd name="connsiteX14" fmla="*/ 17102 w 36342"/>
                    <a:gd name="connsiteY14" fmla="*/ 4746 h 8731"/>
                    <a:gd name="connsiteX15" fmla="*/ 13508 w 36342"/>
                    <a:gd name="connsiteY15" fmla="*/ 3527 h 8731"/>
                    <a:gd name="connsiteX16" fmla="*/ 8196 w 36342"/>
                    <a:gd name="connsiteY16" fmla="*/ 4673 h 8731"/>
                    <a:gd name="connsiteX17" fmla="*/ 1879 w 36342"/>
                    <a:gd name="connsiteY17" fmla="*/ 7788 h 8731"/>
                    <a:gd name="connsiteX18" fmla="*/ 15 w 36342"/>
                    <a:gd name="connsiteY18" fmla="*/ 4527 h 8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6342" h="8731">
                      <a:moveTo>
                        <a:pt x="15" y="4527"/>
                      </a:moveTo>
                      <a:cubicBezTo>
                        <a:pt x="2184" y="3250"/>
                        <a:pt x="4442" y="2155"/>
                        <a:pt x="6773" y="1213"/>
                      </a:cubicBezTo>
                      <a:cubicBezTo>
                        <a:pt x="8967" y="307"/>
                        <a:pt x="11220" y="-253"/>
                        <a:pt x="13597" y="-230"/>
                      </a:cubicBezTo>
                      <a:cubicBezTo>
                        <a:pt x="15422" y="-133"/>
                        <a:pt x="17100" y="559"/>
                        <a:pt x="18728" y="1333"/>
                      </a:cubicBezTo>
                      <a:cubicBezTo>
                        <a:pt x="19960" y="1985"/>
                        <a:pt x="21246" y="2512"/>
                        <a:pt x="22574" y="2927"/>
                      </a:cubicBezTo>
                      <a:cubicBezTo>
                        <a:pt x="23850" y="3301"/>
                        <a:pt x="25168" y="3466"/>
                        <a:pt x="26479" y="3642"/>
                      </a:cubicBezTo>
                      <a:cubicBezTo>
                        <a:pt x="27670" y="3802"/>
                        <a:pt x="28859" y="3978"/>
                        <a:pt x="30047" y="4169"/>
                      </a:cubicBezTo>
                      <a:cubicBezTo>
                        <a:pt x="31030" y="4288"/>
                        <a:pt x="32005" y="4454"/>
                        <a:pt x="32975" y="4650"/>
                      </a:cubicBezTo>
                      <a:cubicBezTo>
                        <a:pt x="34023" y="4838"/>
                        <a:pt x="35003" y="5075"/>
                        <a:pt x="35912" y="5642"/>
                      </a:cubicBezTo>
                      <a:cubicBezTo>
                        <a:pt x="36464" y="5703"/>
                        <a:pt x="36166" y="8315"/>
                        <a:pt x="35614" y="8251"/>
                      </a:cubicBezTo>
                      <a:cubicBezTo>
                        <a:pt x="34517" y="8592"/>
                        <a:pt x="33456" y="8546"/>
                        <a:pt x="32328" y="8340"/>
                      </a:cubicBezTo>
                      <a:cubicBezTo>
                        <a:pt x="31374" y="8198"/>
                        <a:pt x="30419" y="8068"/>
                        <a:pt x="29467" y="7915"/>
                      </a:cubicBezTo>
                      <a:cubicBezTo>
                        <a:pt x="28306" y="7742"/>
                        <a:pt x="27151" y="7536"/>
                        <a:pt x="25983" y="7401"/>
                      </a:cubicBezTo>
                      <a:cubicBezTo>
                        <a:pt x="24453" y="7203"/>
                        <a:pt x="22923" y="6981"/>
                        <a:pt x="21442" y="6528"/>
                      </a:cubicBezTo>
                      <a:cubicBezTo>
                        <a:pt x="19948" y="6055"/>
                        <a:pt x="18502" y="5456"/>
                        <a:pt x="17102" y="4746"/>
                      </a:cubicBezTo>
                      <a:cubicBezTo>
                        <a:pt x="15957" y="4197"/>
                        <a:pt x="14793" y="3647"/>
                        <a:pt x="13508" y="3527"/>
                      </a:cubicBezTo>
                      <a:cubicBezTo>
                        <a:pt x="11655" y="3446"/>
                        <a:pt x="9894" y="3942"/>
                        <a:pt x="8196" y="4673"/>
                      </a:cubicBezTo>
                      <a:cubicBezTo>
                        <a:pt x="6030" y="5584"/>
                        <a:pt x="3920" y="6620"/>
                        <a:pt x="1879" y="7788"/>
                      </a:cubicBezTo>
                      <a:cubicBezTo>
                        <a:pt x="1189" y="8183"/>
                        <a:pt x="-677" y="4922"/>
                        <a:pt x="15" y="452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54" name="Полилиния: фигура 153">
                  <a:extLst>
                    <a:ext uri="{FF2B5EF4-FFF2-40B4-BE49-F238E27FC236}">
                      <a16:creationId xmlns:a16="http://schemas.microsoft.com/office/drawing/2014/main" id="{A3AB3A4E-04DE-4F32-9C05-B4007A0155ED}"/>
                    </a:ext>
                  </a:extLst>
                </p:cNvPr>
                <p:cNvSpPr/>
                <p:nvPr/>
              </p:nvSpPr>
              <p:spPr>
                <a:xfrm>
                  <a:off x="9662680" y="2473403"/>
                  <a:ext cx="27288" cy="4409"/>
                </a:xfrm>
                <a:custGeom>
                  <a:avLst/>
                  <a:gdLst>
                    <a:gd name="connsiteX0" fmla="*/ 346 w 27288"/>
                    <a:gd name="connsiteY0" fmla="*/ 130 h 4409"/>
                    <a:gd name="connsiteX1" fmla="*/ 7445 w 27288"/>
                    <a:gd name="connsiteY1" fmla="*/ -229 h 4409"/>
                    <a:gd name="connsiteX2" fmla="*/ 15322 w 27288"/>
                    <a:gd name="connsiteY2" fmla="*/ 33 h 4409"/>
                    <a:gd name="connsiteX3" fmla="*/ 22261 w 27288"/>
                    <a:gd name="connsiteY3" fmla="*/ 351 h 4409"/>
                    <a:gd name="connsiteX4" fmla="*/ 26191 w 27288"/>
                    <a:gd name="connsiteY4" fmla="*/ 998 h 4409"/>
                    <a:gd name="connsiteX5" fmla="*/ 27130 w 27288"/>
                    <a:gd name="connsiteY5" fmla="*/ 2291 h 4409"/>
                    <a:gd name="connsiteX6" fmla="*/ 27130 w 27288"/>
                    <a:gd name="connsiteY6" fmla="*/ 2436 h 4409"/>
                    <a:gd name="connsiteX7" fmla="*/ 26145 w 27288"/>
                    <a:gd name="connsiteY7" fmla="*/ 3744 h 4409"/>
                    <a:gd name="connsiteX8" fmla="*/ 22116 w 27288"/>
                    <a:gd name="connsiteY8" fmla="*/ 4167 h 4409"/>
                    <a:gd name="connsiteX9" fmla="*/ 15139 w 27288"/>
                    <a:gd name="connsiteY9" fmla="*/ 3950 h 4409"/>
                    <a:gd name="connsiteX10" fmla="*/ 7524 w 27288"/>
                    <a:gd name="connsiteY10" fmla="*/ 3675 h 4409"/>
                    <a:gd name="connsiteX11" fmla="*/ 659 w 27288"/>
                    <a:gd name="connsiteY11" fmla="*/ 4004 h 4409"/>
                    <a:gd name="connsiteX12" fmla="*/ 346 w 27288"/>
                    <a:gd name="connsiteY12" fmla="*/ 130 h 4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288" h="4409">
                      <a:moveTo>
                        <a:pt x="346" y="130"/>
                      </a:moveTo>
                      <a:cubicBezTo>
                        <a:pt x="2708" y="-64"/>
                        <a:pt x="5075" y="-178"/>
                        <a:pt x="7445" y="-229"/>
                      </a:cubicBezTo>
                      <a:cubicBezTo>
                        <a:pt x="10071" y="-247"/>
                        <a:pt x="12698" y="-89"/>
                        <a:pt x="15322" y="33"/>
                      </a:cubicBezTo>
                      <a:cubicBezTo>
                        <a:pt x="17636" y="115"/>
                        <a:pt x="19950" y="227"/>
                        <a:pt x="22261" y="351"/>
                      </a:cubicBezTo>
                      <a:cubicBezTo>
                        <a:pt x="23266" y="522"/>
                        <a:pt x="25381" y="300"/>
                        <a:pt x="26191" y="998"/>
                      </a:cubicBezTo>
                      <a:cubicBezTo>
                        <a:pt x="26593" y="1347"/>
                        <a:pt x="26817" y="1861"/>
                        <a:pt x="27130" y="2291"/>
                      </a:cubicBezTo>
                      <a:cubicBezTo>
                        <a:pt x="27161" y="2291"/>
                        <a:pt x="27161" y="2436"/>
                        <a:pt x="27130" y="2436"/>
                      </a:cubicBezTo>
                      <a:cubicBezTo>
                        <a:pt x="26802" y="2871"/>
                        <a:pt x="26570" y="3398"/>
                        <a:pt x="26145" y="3744"/>
                      </a:cubicBezTo>
                      <a:cubicBezTo>
                        <a:pt x="25310" y="4421"/>
                        <a:pt x="23129" y="4083"/>
                        <a:pt x="22116" y="4167"/>
                      </a:cubicBezTo>
                      <a:cubicBezTo>
                        <a:pt x="19789" y="4118"/>
                        <a:pt x="17463" y="4073"/>
                        <a:pt x="15139" y="3950"/>
                      </a:cubicBezTo>
                      <a:cubicBezTo>
                        <a:pt x="12601" y="3831"/>
                        <a:pt x="10064" y="3675"/>
                        <a:pt x="7524" y="3675"/>
                      </a:cubicBezTo>
                      <a:cubicBezTo>
                        <a:pt x="5233" y="3719"/>
                        <a:pt x="2945" y="3841"/>
                        <a:pt x="659" y="4004"/>
                      </a:cubicBezTo>
                      <a:cubicBezTo>
                        <a:pt x="-163" y="4070"/>
                        <a:pt x="-476" y="196"/>
                        <a:pt x="346" y="1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55" name="Полилиния: фигура 154">
                  <a:extLst>
                    <a:ext uri="{FF2B5EF4-FFF2-40B4-BE49-F238E27FC236}">
                      <a16:creationId xmlns:a16="http://schemas.microsoft.com/office/drawing/2014/main" id="{F0550506-F937-4413-A6D8-7AA4BF913FCA}"/>
                    </a:ext>
                  </a:extLst>
                </p:cNvPr>
                <p:cNvSpPr/>
                <p:nvPr/>
              </p:nvSpPr>
              <p:spPr>
                <a:xfrm>
                  <a:off x="9615541" y="2452571"/>
                  <a:ext cx="13332" cy="5515"/>
                </a:xfrm>
                <a:custGeom>
                  <a:avLst/>
                  <a:gdLst>
                    <a:gd name="connsiteX0" fmla="*/ 269 w 13332"/>
                    <a:gd name="connsiteY0" fmla="*/ 1389 h 5515"/>
                    <a:gd name="connsiteX1" fmla="*/ 8976 w 13332"/>
                    <a:gd name="connsiteY1" fmla="*/ -47 h 5515"/>
                    <a:gd name="connsiteX2" fmla="*/ 12522 w 13332"/>
                    <a:gd name="connsiteY2" fmla="*/ -78 h 5515"/>
                    <a:gd name="connsiteX3" fmla="*/ 12827 w 13332"/>
                    <a:gd name="connsiteY3" fmla="*/ 3040 h 5515"/>
                    <a:gd name="connsiteX4" fmla="*/ 9590 w 13332"/>
                    <a:gd name="connsiteY4" fmla="*/ 3840 h 5515"/>
                    <a:gd name="connsiteX5" fmla="*/ 834 w 13332"/>
                    <a:gd name="connsiteY5" fmla="*/ 5283 h 5515"/>
                    <a:gd name="connsiteX6" fmla="*/ 269 w 13332"/>
                    <a:gd name="connsiteY6" fmla="*/ 1389 h 5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332" h="5515">
                      <a:moveTo>
                        <a:pt x="269" y="1389"/>
                      </a:moveTo>
                      <a:cubicBezTo>
                        <a:pt x="3176" y="925"/>
                        <a:pt x="6067" y="391"/>
                        <a:pt x="8976" y="-47"/>
                      </a:cubicBezTo>
                      <a:cubicBezTo>
                        <a:pt x="11346" y="-291"/>
                        <a:pt x="10165" y="-281"/>
                        <a:pt x="12522" y="-78"/>
                      </a:cubicBezTo>
                      <a:cubicBezTo>
                        <a:pt x="13184" y="-144"/>
                        <a:pt x="13489" y="2974"/>
                        <a:pt x="12827" y="3040"/>
                      </a:cubicBezTo>
                      <a:cubicBezTo>
                        <a:pt x="10750" y="3684"/>
                        <a:pt x="11827" y="3412"/>
                        <a:pt x="9590" y="3840"/>
                      </a:cubicBezTo>
                      <a:cubicBezTo>
                        <a:pt x="6673" y="4323"/>
                        <a:pt x="3758" y="4842"/>
                        <a:pt x="834" y="5283"/>
                      </a:cubicBezTo>
                      <a:cubicBezTo>
                        <a:pt x="9" y="5402"/>
                        <a:pt x="-558" y="1508"/>
                        <a:pt x="269" y="138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56" name="Полилиния: фигура 155">
                  <a:extLst>
                    <a:ext uri="{FF2B5EF4-FFF2-40B4-BE49-F238E27FC236}">
                      <a16:creationId xmlns:a16="http://schemas.microsoft.com/office/drawing/2014/main" id="{A313E86B-4389-47A7-BB13-9C8E37583ED4}"/>
                    </a:ext>
                  </a:extLst>
                </p:cNvPr>
                <p:cNvSpPr/>
                <p:nvPr/>
              </p:nvSpPr>
              <p:spPr>
                <a:xfrm>
                  <a:off x="9655346" y="2453309"/>
                  <a:ext cx="11427" cy="4856"/>
                </a:xfrm>
                <a:custGeom>
                  <a:avLst/>
                  <a:gdLst>
                    <a:gd name="connsiteX0" fmla="*/ 222 w 11427"/>
                    <a:gd name="connsiteY0" fmla="*/ 701 h 4856"/>
                    <a:gd name="connsiteX1" fmla="*/ 7904 w 11427"/>
                    <a:gd name="connsiteY1" fmla="*/ -223 h 4856"/>
                    <a:gd name="connsiteX2" fmla="*/ 10871 w 11427"/>
                    <a:gd name="connsiteY2" fmla="*/ 340 h 4856"/>
                    <a:gd name="connsiteX3" fmla="*/ 10971 w 11427"/>
                    <a:gd name="connsiteY3" fmla="*/ 2651 h 4856"/>
                    <a:gd name="connsiteX4" fmla="*/ 8250 w 11427"/>
                    <a:gd name="connsiteY4" fmla="*/ 3524 h 4856"/>
                    <a:gd name="connsiteX5" fmla="*/ 991 w 11427"/>
                    <a:gd name="connsiteY5" fmla="*/ 4621 h 4856"/>
                    <a:gd name="connsiteX6" fmla="*/ 222 w 11427"/>
                    <a:gd name="connsiteY6" fmla="*/ 701 h 4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27" h="4856">
                      <a:moveTo>
                        <a:pt x="222" y="701"/>
                      </a:moveTo>
                      <a:cubicBezTo>
                        <a:pt x="2754" y="177"/>
                        <a:pt x="5325" y="-77"/>
                        <a:pt x="7904" y="-223"/>
                      </a:cubicBezTo>
                      <a:cubicBezTo>
                        <a:pt x="9925" y="-205"/>
                        <a:pt x="8934" y="-386"/>
                        <a:pt x="10871" y="340"/>
                      </a:cubicBezTo>
                      <a:cubicBezTo>
                        <a:pt x="11360" y="320"/>
                        <a:pt x="11459" y="2628"/>
                        <a:pt x="10971" y="2651"/>
                      </a:cubicBezTo>
                      <a:cubicBezTo>
                        <a:pt x="9214" y="3532"/>
                        <a:pt x="10126" y="3249"/>
                        <a:pt x="8250" y="3524"/>
                      </a:cubicBezTo>
                      <a:cubicBezTo>
                        <a:pt x="5824" y="3840"/>
                        <a:pt x="3396" y="4163"/>
                        <a:pt x="991" y="4621"/>
                      </a:cubicBezTo>
                      <a:cubicBezTo>
                        <a:pt x="161" y="4784"/>
                        <a:pt x="-610" y="864"/>
                        <a:pt x="222" y="7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57" name="Полилиния: фигура 156">
                  <a:extLst>
                    <a:ext uri="{FF2B5EF4-FFF2-40B4-BE49-F238E27FC236}">
                      <a16:creationId xmlns:a16="http://schemas.microsoft.com/office/drawing/2014/main" id="{805D7ED5-6316-4A19-B552-93AF18DE96F2}"/>
                    </a:ext>
                  </a:extLst>
                </p:cNvPr>
                <p:cNvSpPr/>
                <p:nvPr/>
              </p:nvSpPr>
              <p:spPr>
                <a:xfrm>
                  <a:off x="9689458" y="2454962"/>
                  <a:ext cx="8653" cy="4532"/>
                </a:xfrm>
                <a:custGeom>
                  <a:avLst/>
                  <a:gdLst>
                    <a:gd name="connsiteX0" fmla="*/ 191 w 8653"/>
                    <a:gd name="connsiteY0" fmla="*/ 575 h 4532"/>
                    <a:gd name="connsiteX1" fmla="*/ 7389 w 8653"/>
                    <a:gd name="connsiteY1" fmla="*/ -188 h 4532"/>
                    <a:gd name="connsiteX2" fmla="*/ 8484 w 8653"/>
                    <a:gd name="connsiteY2" fmla="*/ 1520 h 4532"/>
                    <a:gd name="connsiteX3" fmla="*/ 8464 w 8653"/>
                    <a:gd name="connsiteY3" fmla="*/ 1784 h 4532"/>
                    <a:gd name="connsiteX4" fmla="*/ 7438 w 8653"/>
                    <a:gd name="connsiteY4" fmla="*/ 3319 h 4532"/>
                    <a:gd name="connsiteX5" fmla="*/ 978 w 8653"/>
                    <a:gd name="connsiteY5" fmla="*/ 4297 h 4532"/>
                    <a:gd name="connsiteX6" fmla="*/ 191 w 8653"/>
                    <a:gd name="connsiteY6" fmla="*/ 575 h 4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53" h="4532">
                      <a:moveTo>
                        <a:pt x="191" y="575"/>
                      </a:moveTo>
                      <a:cubicBezTo>
                        <a:pt x="2564" y="20"/>
                        <a:pt x="4956" y="-361"/>
                        <a:pt x="7389" y="-188"/>
                      </a:cubicBezTo>
                      <a:cubicBezTo>
                        <a:pt x="7753" y="382"/>
                        <a:pt x="8120" y="949"/>
                        <a:pt x="8484" y="1520"/>
                      </a:cubicBezTo>
                      <a:cubicBezTo>
                        <a:pt x="8540" y="1525"/>
                        <a:pt x="8520" y="1787"/>
                        <a:pt x="8464" y="1784"/>
                      </a:cubicBezTo>
                      <a:cubicBezTo>
                        <a:pt x="8123" y="2296"/>
                        <a:pt x="7779" y="2807"/>
                        <a:pt x="7438" y="3319"/>
                      </a:cubicBezTo>
                      <a:cubicBezTo>
                        <a:pt x="5277" y="3586"/>
                        <a:pt x="3124" y="3922"/>
                        <a:pt x="978" y="4297"/>
                      </a:cubicBezTo>
                      <a:cubicBezTo>
                        <a:pt x="189" y="4464"/>
                        <a:pt x="-598" y="743"/>
                        <a:pt x="191" y="57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58" name="Полилиния: фигура 157">
                  <a:extLst>
                    <a:ext uri="{FF2B5EF4-FFF2-40B4-BE49-F238E27FC236}">
                      <a16:creationId xmlns:a16="http://schemas.microsoft.com/office/drawing/2014/main" id="{7760954C-7D99-4AFA-863D-0D8D8D1551E5}"/>
                    </a:ext>
                  </a:extLst>
                </p:cNvPr>
                <p:cNvSpPr/>
                <p:nvPr/>
              </p:nvSpPr>
              <p:spPr>
                <a:xfrm>
                  <a:off x="9642362" y="2491426"/>
                  <a:ext cx="8685" cy="5128"/>
                </a:xfrm>
                <a:custGeom>
                  <a:avLst/>
                  <a:gdLst>
                    <a:gd name="connsiteX0" fmla="*/ 225 w 8685"/>
                    <a:gd name="connsiteY0" fmla="*/ 942 h 5128"/>
                    <a:gd name="connsiteX1" fmla="*/ 7680 w 8685"/>
                    <a:gd name="connsiteY1" fmla="*/ -229 h 5128"/>
                    <a:gd name="connsiteX2" fmla="*/ 8143 w 8685"/>
                    <a:gd name="connsiteY2" fmla="*/ 3478 h 5128"/>
                    <a:gd name="connsiteX3" fmla="*/ 996 w 8685"/>
                    <a:gd name="connsiteY3" fmla="*/ 4893 h 5128"/>
                    <a:gd name="connsiteX4" fmla="*/ 225 w 8685"/>
                    <a:gd name="connsiteY4" fmla="*/ 942 h 5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85" h="5128">
                      <a:moveTo>
                        <a:pt x="225" y="942"/>
                      </a:moveTo>
                      <a:cubicBezTo>
                        <a:pt x="2684" y="354"/>
                        <a:pt x="5150" y="-132"/>
                        <a:pt x="7680" y="-229"/>
                      </a:cubicBezTo>
                      <a:cubicBezTo>
                        <a:pt x="8464" y="-325"/>
                        <a:pt x="8930" y="3381"/>
                        <a:pt x="8143" y="3478"/>
                      </a:cubicBezTo>
                      <a:cubicBezTo>
                        <a:pt x="5774" y="4007"/>
                        <a:pt x="3374" y="4389"/>
                        <a:pt x="996" y="4893"/>
                      </a:cubicBezTo>
                      <a:cubicBezTo>
                        <a:pt x="159" y="5058"/>
                        <a:pt x="-612" y="1105"/>
                        <a:pt x="225" y="9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59" name="Полилиния: фигура 158">
                  <a:extLst>
                    <a:ext uri="{FF2B5EF4-FFF2-40B4-BE49-F238E27FC236}">
                      <a16:creationId xmlns:a16="http://schemas.microsoft.com/office/drawing/2014/main" id="{E7F21F46-40FB-40A6-A1E0-985AFD0692A3}"/>
                    </a:ext>
                  </a:extLst>
                </p:cNvPr>
                <p:cNvSpPr/>
                <p:nvPr/>
              </p:nvSpPr>
              <p:spPr>
                <a:xfrm>
                  <a:off x="9803136" y="2482114"/>
                  <a:ext cx="24937" cy="5426"/>
                </a:xfrm>
                <a:custGeom>
                  <a:avLst/>
                  <a:gdLst>
                    <a:gd name="connsiteX0" fmla="*/ 288 w 24937"/>
                    <a:gd name="connsiteY0" fmla="*/ 531 h 5426"/>
                    <a:gd name="connsiteX1" fmla="*/ 6178 w 24937"/>
                    <a:gd name="connsiteY1" fmla="*/ -47 h 5426"/>
                    <a:gd name="connsiteX2" fmla="*/ 11691 w 24937"/>
                    <a:gd name="connsiteY2" fmla="*/ -225 h 5426"/>
                    <a:gd name="connsiteX3" fmla="*/ 15682 w 24937"/>
                    <a:gd name="connsiteY3" fmla="*/ -67 h 5426"/>
                    <a:gd name="connsiteX4" fmla="*/ 17728 w 24937"/>
                    <a:gd name="connsiteY4" fmla="*/ 32 h 5426"/>
                    <a:gd name="connsiteX5" fmla="*/ 19670 w 24937"/>
                    <a:gd name="connsiteY5" fmla="*/ 399 h 5426"/>
                    <a:gd name="connsiteX6" fmla="*/ 21864 w 24937"/>
                    <a:gd name="connsiteY6" fmla="*/ 897 h 5426"/>
                    <a:gd name="connsiteX7" fmla="*/ 23562 w 24937"/>
                    <a:gd name="connsiteY7" fmla="*/ 1435 h 5426"/>
                    <a:gd name="connsiteX8" fmla="*/ 24802 w 24937"/>
                    <a:gd name="connsiteY8" fmla="*/ 2656 h 5426"/>
                    <a:gd name="connsiteX9" fmla="*/ 24680 w 24937"/>
                    <a:gd name="connsiteY9" fmla="*/ 3491 h 5426"/>
                    <a:gd name="connsiteX10" fmla="*/ 24076 w 24937"/>
                    <a:gd name="connsiteY10" fmla="*/ 4603 h 5426"/>
                    <a:gd name="connsiteX11" fmla="*/ 23387 w 24937"/>
                    <a:gd name="connsiteY11" fmla="*/ 5133 h 5426"/>
                    <a:gd name="connsiteX12" fmla="*/ 22088 w 24937"/>
                    <a:gd name="connsiteY12" fmla="*/ 4988 h 5426"/>
                    <a:gd name="connsiteX13" fmla="*/ 21035 w 24937"/>
                    <a:gd name="connsiteY13" fmla="*/ 4713 h 5426"/>
                    <a:gd name="connsiteX14" fmla="*/ 18736 w 24937"/>
                    <a:gd name="connsiteY14" fmla="*/ 4227 h 5426"/>
                    <a:gd name="connsiteX15" fmla="*/ 17530 w 24937"/>
                    <a:gd name="connsiteY15" fmla="*/ 4005 h 5426"/>
                    <a:gd name="connsiteX16" fmla="*/ 15491 w 24937"/>
                    <a:gd name="connsiteY16" fmla="*/ 3911 h 5426"/>
                    <a:gd name="connsiteX17" fmla="*/ 11640 w 24937"/>
                    <a:gd name="connsiteY17" fmla="*/ 3753 h 5426"/>
                    <a:gd name="connsiteX18" fmla="*/ 6471 w 24937"/>
                    <a:gd name="connsiteY18" fmla="*/ 3914 h 5426"/>
                    <a:gd name="connsiteX19" fmla="*/ 802 w 24937"/>
                    <a:gd name="connsiteY19" fmla="*/ 4458 h 5426"/>
                    <a:gd name="connsiteX20" fmla="*/ 288 w 24937"/>
                    <a:gd name="connsiteY20" fmla="*/ 531 h 5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937" h="5426">
                      <a:moveTo>
                        <a:pt x="288" y="531"/>
                      </a:moveTo>
                      <a:cubicBezTo>
                        <a:pt x="2243" y="269"/>
                        <a:pt x="4210" y="101"/>
                        <a:pt x="6178" y="-47"/>
                      </a:cubicBezTo>
                      <a:cubicBezTo>
                        <a:pt x="8013" y="-200"/>
                        <a:pt x="9851" y="-248"/>
                        <a:pt x="11691" y="-225"/>
                      </a:cubicBezTo>
                      <a:cubicBezTo>
                        <a:pt x="13022" y="-197"/>
                        <a:pt x="14353" y="-131"/>
                        <a:pt x="15682" y="-67"/>
                      </a:cubicBezTo>
                      <a:cubicBezTo>
                        <a:pt x="16364" y="-32"/>
                        <a:pt x="17046" y="-4"/>
                        <a:pt x="17728" y="32"/>
                      </a:cubicBezTo>
                      <a:cubicBezTo>
                        <a:pt x="18390" y="65"/>
                        <a:pt x="19032" y="236"/>
                        <a:pt x="19670" y="399"/>
                      </a:cubicBezTo>
                      <a:cubicBezTo>
                        <a:pt x="20396" y="582"/>
                        <a:pt x="21131" y="732"/>
                        <a:pt x="21864" y="897"/>
                      </a:cubicBezTo>
                      <a:cubicBezTo>
                        <a:pt x="22445" y="1032"/>
                        <a:pt x="23015" y="1198"/>
                        <a:pt x="23562" y="1435"/>
                      </a:cubicBezTo>
                      <a:cubicBezTo>
                        <a:pt x="24163" y="1679"/>
                        <a:pt x="24593" y="2038"/>
                        <a:pt x="24802" y="2656"/>
                      </a:cubicBezTo>
                      <a:cubicBezTo>
                        <a:pt x="24761" y="2936"/>
                        <a:pt x="24720" y="3214"/>
                        <a:pt x="24680" y="3491"/>
                      </a:cubicBezTo>
                      <a:cubicBezTo>
                        <a:pt x="24914" y="3618"/>
                        <a:pt x="24313" y="4733"/>
                        <a:pt x="24076" y="4603"/>
                      </a:cubicBezTo>
                      <a:cubicBezTo>
                        <a:pt x="23847" y="4782"/>
                        <a:pt x="23616" y="4957"/>
                        <a:pt x="23387" y="5133"/>
                      </a:cubicBezTo>
                      <a:cubicBezTo>
                        <a:pt x="22921" y="5240"/>
                        <a:pt x="22514" y="5222"/>
                        <a:pt x="22088" y="4988"/>
                      </a:cubicBezTo>
                      <a:cubicBezTo>
                        <a:pt x="21742" y="4873"/>
                        <a:pt x="21391" y="4787"/>
                        <a:pt x="21035" y="4713"/>
                      </a:cubicBezTo>
                      <a:cubicBezTo>
                        <a:pt x="20266" y="4553"/>
                        <a:pt x="19497" y="4410"/>
                        <a:pt x="18736" y="4227"/>
                      </a:cubicBezTo>
                      <a:cubicBezTo>
                        <a:pt x="18337" y="4133"/>
                        <a:pt x="17940" y="4023"/>
                        <a:pt x="17530" y="4005"/>
                      </a:cubicBezTo>
                      <a:cubicBezTo>
                        <a:pt x="16850" y="3975"/>
                        <a:pt x="16171" y="3949"/>
                        <a:pt x="15491" y="3911"/>
                      </a:cubicBezTo>
                      <a:cubicBezTo>
                        <a:pt x="14208" y="3850"/>
                        <a:pt x="12925" y="3784"/>
                        <a:pt x="11640" y="3753"/>
                      </a:cubicBezTo>
                      <a:cubicBezTo>
                        <a:pt x="9914" y="3730"/>
                        <a:pt x="8191" y="3774"/>
                        <a:pt x="6471" y="3914"/>
                      </a:cubicBezTo>
                      <a:cubicBezTo>
                        <a:pt x="4577" y="4051"/>
                        <a:pt x="2686" y="4216"/>
                        <a:pt x="802" y="4458"/>
                      </a:cubicBezTo>
                      <a:cubicBezTo>
                        <a:pt x="-33" y="4568"/>
                        <a:pt x="-544" y="640"/>
                        <a:pt x="288" y="53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0" name="Полилиния: фигура 159">
                  <a:extLst>
                    <a:ext uri="{FF2B5EF4-FFF2-40B4-BE49-F238E27FC236}">
                      <a16:creationId xmlns:a16="http://schemas.microsoft.com/office/drawing/2014/main" id="{BBBB3936-A6EC-4628-B0C8-A9D27D87B061}"/>
                    </a:ext>
                  </a:extLst>
                </p:cNvPr>
                <p:cNvSpPr/>
                <p:nvPr/>
              </p:nvSpPr>
              <p:spPr>
                <a:xfrm>
                  <a:off x="9855080" y="2480101"/>
                  <a:ext cx="12334" cy="7619"/>
                </a:xfrm>
                <a:custGeom>
                  <a:avLst/>
                  <a:gdLst>
                    <a:gd name="connsiteX0" fmla="*/ 548 w 12334"/>
                    <a:gd name="connsiteY0" fmla="*/ -230 h 7619"/>
                    <a:gd name="connsiteX1" fmla="*/ 8001 w 12334"/>
                    <a:gd name="connsiteY1" fmla="*/ 1554 h 7619"/>
                    <a:gd name="connsiteX2" fmla="*/ 12096 w 12334"/>
                    <a:gd name="connsiteY2" fmla="*/ 4677 h 7619"/>
                    <a:gd name="connsiteX3" fmla="*/ 10174 w 12334"/>
                    <a:gd name="connsiteY3" fmla="*/ 7347 h 7619"/>
                    <a:gd name="connsiteX4" fmla="*/ 6361 w 12334"/>
                    <a:gd name="connsiteY4" fmla="*/ 5069 h 7619"/>
                    <a:gd name="connsiteX5" fmla="*/ 410 w 12334"/>
                    <a:gd name="connsiteY5" fmla="*/ 3613 h 7619"/>
                    <a:gd name="connsiteX6" fmla="*/ 548 w 12334"/>
                    <a:gd name="connsiteY6" fmla="*/ -230 h 7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34" h="7619">
                      <a:moveTo>
                        <a:pt x="548" y="-230"/>
                      </a:moveTo>
                      <a:cubicBezTo>
                        <a:pt x="3159" y="-179"/>
                        <a:pt x="5636" y="482"/>
                        <a:pt x="8001" y="1554"/>
                      </a:cubicBezTo>
                      <a:cubicBezTo>
                        <a:pt x="9523" y="2394"/>
                        <a:pt x="10902" y="3420"/>
                        <a:pt x="12096" y="4677"/>
                      </a:cubicBezTo>
                      <a:cubicBezTo>
                        <a:pt x="12661" y="5084"/>
                        <a:pt x="10742" y="7754"/>
                        <a:pt x="10174" y="7347"/>
                      </a:cubicBezTo>
                      <a:cubicBezTo>
                        <a:pt x="8820" y="6706"/>
                        <a:pt x="7665" y="5805"/>
                        <a:pt x="6361" y="5069"/>
                      </a:cubicBezTo>
                      <a:cubicBezTo>
                        <a:pt x="4488" y="4160"/>
                        <a:pt x="2500" y="3664"/>
                        <a:pt x="410" y="3613"/>
                      </a:cubicBezTo>
                      <a:cubicBezTo>
                        <a:pt x="-404" y="3583"/>
                        <a:pt x="-267" y="-261"/>
                        <a:pt x="548" y="-2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1" name="Полилиния: фигура 160">
                  <a:extLst>
                    <a:ext uri="{FF2B5EF4-FFF2-40B4-BE49-F238E27FC236}">
                      <a16:creationId xmlns:a16="http://schemas.microsoft.com/office/drawing/2014/main" id="{DC87C81C-51EF-4E3E-B43B-C91A68057A68}"/>
                    </a:ext>
                  </a:extLst>
                </p:cNvPr>
                <p:cNvSpPr/>
                <p:nvPr/>
              </p:nvSpPr>
              <p:spPr>
                <a:xfrm>
                  <a:off x="9813394" y="2452318"/>
                  <a:ext cx="11508" cy="4088"/>
                </a:xfrm>
                <a:custGeom>
                  <a:avLst/>
                  <a:gdLst>
                    <a:gd name="connsiteX0" fmla="*/ 390 w 11508"/>
                    <a:gd name="connsiteY0" fmla="*/ -90 h 4088"/>
                    <a:gd name="connsiteX1" fmla="*/ 8993 w 11508"/>
                    <a:gd name="connsiteY1" fmla="*/ 185 h 4088"/>
                    <a:gd name="connsiteX2" fmla="*/ 11103 w 11508"/>
                    <a:gd name="connsiteY2" fmla="*/ 1043 h 4088"/>
                    <a:gd name="connsiteX3" fmla="*/ 10775 w 11508"/>
                    <a:gd name="connsiteY3" fmla="*/ 3533 h 4088"/>
                    <a:gd name="connsiteX4" fmla="*/ 8675 w 11508"/>
                    <a:gd name="connsiteY4" fmla="*/ 3833 h 4088"/>
                    <a:gd name="connsiteX5" fmla="*/ 594 w 11508"/>
                    <a:gd name="connsiteY5" fmla="*/ 3797 h 4088"/>
                    <a:gd name="connsiteX6" fmla="*/ 390 w 11508"/>
                    <a:gd name="connsiteY6" fmla="*/ -90 h 4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08" h="4088">
                      <a:moveTo>
                        <a:pt x="390" y="-90"/>
                      </a:moveTo>
                      <a:cubicBezTo>
                        <a:pt x="3210" y="-82"/>
                        <a:pt x="6221" y="-553"/>
                        <a:pt x="8993" y="185"/>
                      </a:cubicBezTo>
                      <a:cubicBezTo>
                        <a:pt x="9729" y="381"/>
                        <a:pt x="10401" y="758"/>
                        <a:pt x="11103" y="1043"/>
                      </a:cubicBezTo>
                      <a:cubicBezTo>
                        <a:pt x="11633" y="1114"/>
                        <a:pt x="11304" y="3601"/>
                        <a:pt x="10775" y="3533"/>
                      </a:cubicBezTo>
                      <a:cubicBezTo>
                        <a:pt x="10075" y="3632"/>
                        <a:pt x="9383" y="3795"/>
                        <a:pt x="8675" y="3833"/>
                      </a:cubicBezTo>
                      <a:cubicBezTo>
                        <a:pt x="6000" y="3978"/>
                        <a:pt x="3276" y="3436"/>
                        <a:pt x="594" y="3797"/>
                      </a:cubicBezTo>
                      <a:cubicBezTo>
                        <a:pt x="-231" y="3840"/>
                        <a:pt x="-435" y="-46"/>
                        <a:pt x="390" y="-9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2" name="Полилиния: фигура 161">
                  <a:extLst>
                    <a:ext uri="{FF2B5EF4-FFF2-40B4-BE49-F238E27FC236}">
                      <a16:creationId xmlns:a16="http://schemas.microsoft.com/office/drawing/2014/main" id="{E86F4D4E-9CF7-4BDD-9829-1076E06DE044}"/>
                    </a:ext>
                  </a:extLst>
                </p:cNvPr>
                <p:cNvSpPr/>
                <p:nvPr/>
              </p:nvSpPr>
              <p:spPr>
                <a:xfrm>
                  <a:off x="9871684" y="2452928"/>
                  <a:ext cx="14295" cy="10864"/>
                </a:xfrm>
                <a:custGeom>
                  <a:avLst/>
                  <a:gdLst>
                    <a:gd name="connsiteX0" fmla="*/ 6 w 14295"/>
                    <a:gd name="connsiteY0" fmla="*/ 7242 h 10864"/>
                    <a:gd name="connsiteX1" fmla="*/ 6450 w 14295"/>
                    <a:gd name="connsiteY1" fmla="*/ 2831 h 10864"/>
                    <a:gd name="connsiteX2" fmla="*/ 11991 w 14295"/>
                    <a:gd name="connsiteY2" fmla="*/ -221 h 10864"/>
                    <a:gd name="connsiteX3" fmla="*/ 13053 w 14295"/>
                    <a:gd name="connsiteY3" fmla="*/ -114 h 10864"/>
                    <a:gd name="connsiteX4" fmla="*/ 13964 w 14295"/>
                    <a:gd name="connsiteY4" fmla="*/ 2714 h 10864"/>
                    <a:gd name="connsiteX5" fmla="*/ 8751 w 14295"/>
                    <a:gd name="connsiteY5" fmla="*/ 6237 h 10864"/>
                    <a:gd name="connsiteX6" fmla="*/ 2161 w 14295"/>
                    <a:gd name="connsiteY6" fmla="*/ 10592 h 10864"/>
                    <a:gd name="connsiteX7" fmla="*/ 6 w 14295"/>
                    <a:gd name="connsiteY7" fmla="*/ 7242 h 1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295" h="10864">
                      <a:moveTo>
                        <a:pt x="6" y="7242"/>
                      </a:moveTo>
                      <a:cubicBezTo>
                        <a:pt x="2161" y="5783"/>
                        <a:pt x="4297" y="4295"/>
                        <a:pt x="6450" y="2831"/>
                      </a:cubicBezTo>
                      <a:cubicBezTo>
                        <a:pt x="8133" y="1996"/>
                        <a:pt x="10059" y="13"/>
                        <a:pt x="11991" y="-221"/>
                      </a:cubicBezTo>
                      <a:cubicBezTo>
                        <a:pt x="12345" y="-264"/>
                        <a:pt x="12699" y="-150"/>
                        <a:pt x="13053" y="-114"/>
                      </a:cubicBezTo>
                      <a:cubicBezTo>
                        <a:pt x="13653" y="-307"/>
                        <a:pt x="14562" y="2520"/>
                        <a:pt x="13964" y="2714"/>
                      </a:cubicBezTo>
                      <a:cubicBezTo>
                        <a:pt x="12732" y="4384"/>
                        <a:pt x="10263" y="4826"/>
                        <a:pt x="8751" y="6237"/>
                      </a:cubicBezTo>
                      <a:cubicBezTo>
                        <a:pt x="6567" y="7708"/>
                        <a:pt x="4409" y="9217"/>
                        <a:pt x="2161" y="10592"/>
                      </a:cubicBezTo>
                      <a:cubicBezTo>
                        <a:pt x="1451" y="11050"/>
                        <a:pt x="-705" y="7700"/>
                        <a:pt x="6" y="7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3" name="Полилиния: фигура 162">
                  <a:extLst>
                    <a:ext uri="{FF2B5EF4-FFF2-40B4-BE49-F238E27FC236}">
                      <a16:creationId xmlns:a16="http://schemas.microsoft.com/office/drawing/2014/main" id="{5014208C-2451-47EE-9284-4B43C958C000}"/>
                    </a:ext>
                  </a:extLst>
                </p:cNvPr>
                <p:cNvSpPr/>
                <p:nvPr/>
              </p:nvSpPr>
              <p:spPr>
                <a:xfrm>
                  <a:off x="9967266" y="2438501"/>
                  <a:ext cx="12373" cy="7292"/>
                </a:xfrm>
                <a:custGeom>
                  <a:avLst/>
                  <a:gdLst>
                    <a:gd name="connsiteX0" fmla="*/ 1221 w 12373"/>
                    <a:gd name="connsiteY0" fmla="*/ -221 h 7292"/>
                    <a:gd name="connsiteX1" fmla="*/ 9033 w 12373"/>
                    <a:gd name="connsiteY1" fmla="*/ 2508 h 7292"/>
                    <a:gd name="connsiteX2" fmla="*/ 12021 w 12373"/>
                    <a:gd name="connsiteY2" fmla="*/ 3877 h 7292"/>
                    <a:gd name="connsiteX3" fmla="*/ 10970 w 12373"/>
                    <a:gd name="connsiteY3" fmla="*/ 7051 h 7292"/>
                    <a:gd name="connsiteX4" fmla="*/ 7635 w 12373"/>
                    <a:gd name="connsiteY4" fmla="*/ 6249 h 7292"/>
                    <a:gd name="connsiteX5" fmla="*/ 152 w 12373"/>
                    <a:gd name="connsiteY5" fmla="*/ 3595 h 7292"/>
                    <a:gd name="connsiteX6" fmla="*/ 1221 w 12373"/>
                    <a:gd name="connsiteY6" fmla="*/ -221 h 7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73" h="7292">
                      <a:moveTo>
                        <a:pt x="1221" y="-221"/>
                      </a:moveTo>
                      <a:cubicBezTo>
                        <a:pt x="3876" y="538"/>
                        <a:pt x="6449" y="1543"/>
                        <a:pt x="9033" y="2508"/>
                      </a:cubicBezTo>
                      <a:cubicBezTo>
                        <a:pt x="11087" y="3299"/>
                        <a:pt x="10092" y="2841"/>
                        <a:pt x="12021" y="3877"/>
                      </a:cubicBezTo>
                      <a:cubicBezTo>
                        <a:pt x="12693" y="4101"/>
                        <a:pt x="11644" y="7273"/>
                        <a:pt x="10970" y="7051"/>
                      </a:cubicBezTo>
                      <a:cubicBezTo>
                        <a:pt x="8702" y="6695"/>
                        <a:pt x="9812" y="6965"/>
                        <a:pt x="7635" y="6249"/>
                      </a:cubicBezTo>
                      <a:cubicBezTo>
                        <a:pt x="5156" y="5320"/>
                        <a:pt x="2685" y="4366"/>
                        <a:pt x="152" y="3595"/>
                      </a:cubicBezTo>
                      <a:cubicBezTo>
                        <a:pt x="-657" y="3368"/>
                        <a:pt x="412" y="-447"/>
                        <a:pt x="1221" y="-2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4" name="Полилиния: фигура 163">
                  <a:extLst>
                    <a:ext uri="{FF2B5EF4-FFF2-40B4-BE49-F238E27FC236}">
                      <a16:creationId xmlns:a16="http://schemas.microsoft.com/office/drawing/2014/main" id="{A21DB148-7DC4-44D0-8877-30F122531E5D}"/>
                    </a:ext>
                  </a:extLst>
                </p:cNvPr>
                <p:cNvSpPr/>
                <p:nvPr/>
              </p:nvSpPr>
              <p:spPr>
                <a:xfrm>
                  <a:off x="9993191" y="2458599"/>
                  <a:ext cx="18557" cy="9903"/>
                </a:xfrm>
                <a:custGeom>
                  <a:avLst/>
                  <a:gdLst>
                    <a:gd name="connsiteX0" fmla="*/ 1538 w 18557"/>
                    <a:gd name="connsiteY0" fmla="*/ -211 h 9903"/>
                    <a:gd name="connsiteX1" fmla="*/ 7967 w 18557"/>
                    <a:gd name="connsiteY1" fmla="*/ 2274 h 9903"/>
                    <a:gd name="connsiteX2" fmla="*/ 15204 w 18557"/>
                    <a:gd name="connsiteY2" fmla="*/ 5040 h 9903"/>
                    <a:gd name="connsiteX3" fmla="*/ 18261 w 18557"/>
                    <a:gd name="connsiteY3" fmla="*/ 6741 h 9903"/>
                    <a:gd name="connsiteX4" fmla="*/ 16957 w 18557"/>
                    <a:gd name="connsiteY4" fmla="*/ 9655 h 9903"/>
                    <a:gd name="connsiteX5" fmla="*/ 13791 w 18557"/>
                    <a:gd name="connsiteY5" fmla="*/ 8723 h 9903"/>
                    <a:gd name="connsiteX6" fmla="*/ 6522 w 18557"/>
                    <a:gd name="connsiteY6" fmla="*/ 5962 h 9903"/>
                    <a:gd name="connsiteX7" fmla="*/ 67 w 18557"/>
                    <a:gd name="connsiteY7" fmla="*/ 3276 h 9903"/>
                    <a:gd name="connsiteX8" fmla="*/ 1538 w 18557"/>
                    <a:gd name="connsiteY8" fmla="*/ -211 h 9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57" h="9903">
                      <a:moveTo>
                        <a:pt x="1538" y="-211"/>
                      </a:moveTo>
                      <a:cubicBezTo>
                        <a:pt x="3686" y="604"/>
                        <a:pt x="5824" y="1449"/>
                        <a:pt x="7967" y="2274"/>
                      </a:cubicBezTo>
                      <a:cubicBezTo>
                        <a:pt x="10373" y="3215"/>
                        <a:pt x="12806" y="4086"/>
                        <a:pt x="15204" y="5040"/>
                      </a:cubicBezTo>
                      <a:cubicBezTo>
                        <a:pt x="16331" y="5443"/>
                        <a:pt x="17311" y="6025"/>
                        <a:pt x="18261" y="6741"/>
                      </a:cubicBezTo>
                      <a:cubicBezTo>
                        <a:pt x="18877" y="7018"/>
                        <a:pt x="17573" y="9930"/>
                        <a:pt x="16957" y="9655"/>
                      </a:cubicBezTo>
                      <a:cubicBezTo>
                        <a:pt x="15863" y="9456"/>
                        <a:pt x="14822" y="9151"/>
                        <a:pt x="13791" y="8723"/>
                      </a:cubicBezTo>
                      <a:cubicBezTo>
                        <a:pt x="11360" y="7825"/>
                        <a:pt x="8932" y="6914"/>
                        <a:pt x="6522" y="5962"/>
                      </a:cubicBezTo>
                      <a:cubicBezTo>
                        <a:pt x="4358" y="5099"/>
                        <a:pt x="2192" y="4236"/>
                        <a:pt x="67" y="3276"/>
                      </a:cubicBezTo>
                      <a:cubicBezTo>
                        <a:pt x="-674" y="2966"/>
                        <a:pt x="797" y="-524"/>
                        <a:pt x="1538" y="-2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5" name="Полилиния: фигура 164">
                  <a:extLst>
                    <a:ext uri="{FF2B5EF4-FFF2-40B4-BE49-F238E27FC236}">
                      <a16:creationId xmlns:a16="http://schemas.microsoft.com/office/drawing/2014/main" id="{95211EF9-EE4B-4838-8DF4-1706DA9C2635}"/>
                    </a:ext>
                  </a:extLst>
                </p:cNvPr>
                <p:cNvSpPr/>
                <p:nvPr/>
              </p:nvSpPr>
              <p:spPr>
                <a:xfrm>
                  <a:off x="10016736" y="2488082"/>
                  <a:ext cx="8672" cy="5768"/>
                </a:xfrm>
                <a:custGeom>
                  <a:avLst/>
                  <a:gdLst>
                    <a:gd name="connsiteX0" fmla="*/ 1206 w 8672"/>
                    <a:gd name="connsiteY0" fmla="*/ -219 h 5768"/>
                    <a:gd name="connsiteX1" fmla="*/ 8068 w 8672"/>
                    <a:gd name="connsiteY1" fmla="*/ 2502 h 5768"/>
                    <a:gd name="connsiteX2" fmla="*/ 8523 w 8672"/>
                    <a:gd name="connsiteY2" fmla="*/ 4469 h 5768"/>
                    <a:gd name="connsiteX3" fmla="*/ 8393 w 8672"/>
                    <a:gd name="connsiteY3" fmla="*/ 4716 h 5768"/>
                    <a:gd name="connsiteX4" fmla="*/ 6653 w 8672"/>
                    <a:gd name="connsiteY4" fmla="*/ 5538 h 5768"/>
                    <a:gd name="connsiteX5" fmla="*/ 106 w 8672"/>
                    <a:gd name="connsiteY5" fmla="*/ 3243 h 5768"/>
                    <a:gd name="connsiteX6" fmla="*/ 1206 w 8672"/>
                    <a:gd name="connsiteY6" fmla="*/ -219 h 5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72" h="5768">
                      <a:moveTo>
                        <a:pt x="1206" y="-219"/>
                      </a:moveTo>
                      <a:cubicBezTo>
                        <a:pt x="3598" y="438"/>
                        <a:pt x="5930" y="1234"/>
                        <a:pt x="8068" y="2502"/>
                      </a:cubicBezTo>
                      <a:cubicBezTo>
                        <a:pt x="8218" y="3159"/>
                        <a:pt x="8371" y="3813"/>
                        <a:pt x="8523" y="4469"/>
                      </a:cubicBezTo>
                      <a:cubicBezTo>
                        <a:pt x="8577" y="4495"/>
                        <a:pt x="8447" y="4744"/>
                        <a:pt x="8393" y="4716"/>
                      </a:cubicBezTo>
                      <a:cubicBezTo>
                        <a:pt x="7813" y="4991"/>
                        <a:pt x="7233" y="5264"/>
                        <a:pt x="6653" y="5538"/>
                      </a:cubicBezTo>
                      <a:cubicBezTo>
                        <a:pt x="4461" y="4803"/>
                        <a:pt x="2318" y="3927"/>
                        <a:pt x="106" y="3243"/>
                      </a:cubicBezTo>
                      <a:cubicBezTo>
                        <a:pt x="-627" y="3011"/>
                        <a:pt x="470" y="-453"/>
                        <a:pt x="1206" y="-21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6" name="Полилиния: фигура 165">
                  <a:extLst>
                    <a:ext uri="{FF2B5EF4-FFF2-40B4-BE49-F238E27FC236}">
                      <a16:creationId xmlns:a16="http://schemas.microsoft.com/office/drawing/2014/main" id="{B2A1B58E-3B3B-4F19-8FED-86A8F48F444B}"/>
                    </a:ext>
                  </a:extLst>
                </p:cNvPr>
                <p:cNvSpPr/>
                <p:nvPr/>
              </p:nvSpPr>
              <p:spPr>
                <a:xfrm>
                  <a:off x="9956620" y="2478460"/>
                  <a:ext cx="17858" cy="4780"/>
                </a:xfrm>
                <a:custGeom>
                  <a:avLst/>
                  <a:gdLst>
                    <a:gd name="connsiteX0" fmla="*/ 515 w 17858"/>
                    <a:gd name="connsiteY0" fmla="*/ -218 h 4780"/>
                    <a:gd name="connsiteX1" fmla="*/ 10961 w 17858"/>
                    <a:gd name="connsiteY1" fmla="*/ -52 h 4780"/>
                    <a:gd name="connsiteX2" fmla="*/ 17360 w 17858"/>
                    <a:gd name="connsiteY2" fmla="*/ 892 h 4780"/>
                    <a:gd name="connsiteX3" fmla="*/ 16767 w 17858"/>
                    <a:gd name="connsiteY3" fmla="*/ 4547 h 4780"/>
                    <a:gd name="connsiteX4" fmla="*/ 10767 w 17858"/>
                    <a:gd name="connsiteY4" fmla="*/ 4035 h 4780"/>
                    <a:gd name="connsiteX5" fmla="*/ 515 w 17858"/>
                    <a:gd name="connsiteY5" fmla="*/ 3870 h 4780"/>
                    <a:gd name="connsiteX6" fmla="*/ 515 w 17858"/>
                    <a:gd name="connsiteY6" fmla="*/ -218 h 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58" h="4780">
                      <a:moveTo>
                        <a:pt x="515" y="-218"/>
                      </a:moveTo>
                      <a:cubicBezTo>
                        <a:pt x="3999" y="-253"/>
                        <a:pt x="7481" y="-218"/>
                        <a:pt x="10961" y="-52"/>
                      </a:cubicBezTo>
                      <a:cubicBezTo>
                        <a:pt x="13134" y="19"/>
                        <a:pt x="15250" y="413"/>
                        <a:pt x="17360" y="892"/>
                      </a:cubicBezTo>
                      <a:cubicBezTo>
                        <a:pt x="18136" y="1017"/>
                        <a:pt x="17540" y="4674"/>
                        <a:pt x="16767" y="4547"/>
                      </a:cubicBezTo>
                      <a:cubicBezTo>
                        <a:pt x="14769" y="4359"/>
                        <a:pt x="12770" y="4140"/>
                        <a:pt x="10767" y="4035"/>
                      </a:cubicBezTo>
                      <a:cubicBezTo>
                        <a:pt x="7352" y="3872"/>
                        <a:pt x="3933" y="3852"/>
                        <a:pt x="515" y="3870"/>
                      </a:cubicBezTo>
                      <a:cubicBezTo>
                        <a:pt x="-353" y="3870"/>
                        <a:pt x="-353" y="-218"/>
                        <a:pt x="515" y="-21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7" name="Полилиния: фигура 166">
                  <a:extLst>
                    <a:ext uri="{FF2B5EF4-FFF2-40B4-BE49-F238E27FC236}">
                      <a16:creationId xmlns:a16="http://schemas.microsoft.com/office/drawing/2014/main" id="{BC553297-7BBA-41BE-A73D-1573245DEC07}"/>
                    </a:ext>
                  </a:extLst>
                </p:cNvPr>
                <p:cNvSpPr/>
                <p:nvPr/>
              </p:nvSpPr>
              <p:spPr>
                <a:xfrm>
                  <a:off x="10100097" y="2480489"/>
                  <a:ext cx="16516" cy="4601"/>
                </a:xfrm>
                <a:custGeom>
                  <a:avLst/>
                  <a:gdLst>
                    <a:gd name="connsiteX0" fmla="*/ 363 w 16516"/>
                    <a:gd name="connsiteY0" fmla="*/ 349 h 4601"/>
                    <a:gd name="connsiteX1" fmla="*/ 8890 w 16516"/>
                    <a:gd name="connsiteY1" fmla="*/ -135 h 4601"/>
                    <a:gd name="connsiteX2" fmla="*/ 15839 w 16516"/>
                    <a:gd name="connsiteY2" fmla="*/ 112 h 4601"/>
                    <a:gd name="connsiteX3" fmla="*/ 15907 w 16516"/>
                    <a:gd name="connsiteY3" fmla="*/ 3289 h 4601"/>
                    <a:gd name="connsiteX4" fmla="*/ 9045 w 16516"/>
                    <a:gd name="connsiteY4" fmla="*/ 3907 h 4601"/>
                    <a:gd name="connsiteX5" fmla="*/ 689 w 16516"/>
                    <a:gd name="connsiteY5" fmla="*/ 4370 h 4601"/>
                    <a:gd name="connsiteX6" fmla="*/ 363 w 16516"/>
                    <a:gd name="connsiteY6" fmla="*/ 349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516" h="4601">
                      <a:moveTo>
                        <a:pt x="363" y="349"/>
                      </a:moveTo>
                      <a:cubicBezTo>
                        <a:pt x="3199" y="99"/>
                        <a:pt x="6044" y="-25"/>
                        <a:pt x="8890" y="-135"/>
                      </a:cubicBezTo>
                      <a:cubicBezTo>
                        <a:pt x="11229" y="-277"/>
                        <a:pt x="13533" y="-308"/>
                        <a:pt x="15839" y="112"/>
                      </a:cubicBezTo>
                      <a:cubicBezTo>
                        <a:pt x="16513" y="97"/>
                        <a:pt x="16582" y="3276"/>
                        <a:pt x="15907" y="3289"/>
                      </a:cubicBezTo>
                      <a:cubicBezTo>
                        <a:pt x="13645" y="3803"/>
                        <a:pt x="11364" y="3882"/>
                        <a:pt x="9045" y="3907"/>
                      </a:cubicBezTo>
                      <a:cubicBezTo>
                        <a:pt x="6258" y="4014"/>
                        <a:pt x="3471" y="4141"/>
                        <a:pt x="689" y="4370"/>
                      </a:cubicBezTo>
                      <a:cubicBezTo>
                        <a:pt x="-163" y="4439"/>
                        <a:pt x="-489" y="418"/>
                        <a:pt x="363" y="34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8" name="Полилиния: фигура 167">
                  <a:extLst>
                    <a:ext uri="{FF2B5EF4-FFF2-40B4-BE49-F238E27FC236}">
                      <a16:creationId xmlns:a16="http://schemas.microsoft.com/office/drawing/2014/main" id="{9F336E06-865A-45D2-8F43-E02C49DB0D05}"/>
                    </a:ext>
                  </a:extLst>
                </p:cNvPr>
                <p:cNvSpPr/>
                <p:nvPr/>
              </p:nvSpPr>
              <p:spPr>
                <a:xfrm>
                  <a:off x="10120139" y="2437661"/>
                  <a:ext cx="10580" cy="4123"/>
                </a:xfrm>
                <a:custGeom>
                  <a:avLst/>
                  <a:gdLst>
                    <a:gd name="connsiteX0" fmla="*/ 404 w 10580"/>
                    <a:gd name="connsiteY0" fmla="*/ -93 h 4123"/>
                    <a:gd name="connsiteX1" fmla="*/ 8717 w 10580"/>
                    <a:gd name="connsiteY1" fmla="*/ 54 h 4123"/>
                    <a:gd name="connsiteX2" fmla="*/ 10191 w 10580"/>
                    <a:gd name="connsiteY2" fmla="*/ 790 h 4123"/>
                    <a:gd name="connsiteX3" fmla="*/ 9974 w 10580"/>
                    <a:gd name="connsiteY3" fmla="*/ 2946 h 4123"/>
                    <a:gd name="connsiteX4" fmla="*/ 8638 w 10580"/>
                    <a:gd name="connsiteY4" fmla="*/ 3396 h 4123"/>
                    <a:gd name="connsiteX5" fmla="*/ 610 w 10580"/>
                    <a:gd name="connsiteY5" fmla="*/ 3893 h 4123"/>
                    <a:gd name="connsiteX6" fmla="*/ 404 w 10580"/>
                    <a:gd name="connsiteY6" fmla="*/ -93 h 4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80" h="4123">
                      <a:moveTo>
                        <a:pt x="404" y="-93"/>
                      </a:moveTo>
                      <a:cubicBezTo>
                        <a:pt x="3183" y="-264"/>
                        <a:pt x="5955" y="-335"/>
                        <a:pt x="8717" y="54"/>
                      </a:cubicBezTo>
                      <a:cubicBezTo>
                        <a:pt x="9208" y="299"/>
                        <a:pt x="9699" y="543"/>
                        <a:pt x="10191" y="790"/>
                      </a:cubicBezTo>
                      <a:cubicBezTo>
                        <a:pt x="10649" y="836"/>
                        <a:pt x="10432" y="2992"/>
                        <a:pt x="9974" y="2946"/>
                      </a:cubicBezTo>
                      <a:cubicBezTo>
                        <a:pt x="9529" y="3096"/>
                        <a:pt x="9084" y="3246"/>
                        <a:pt x="8638" y="3396"/>
                      </a:cubicBezTo>
                      <a:cubicBezTo>
                        <a:pt x="5968" y="3679"/>
                        <a:pt x="3293" y="3816"/>
                        <a:pt x="610" y="3893"/>
                      </a:cubicBezTo>
                      <a:cubicBezTo>
                        <a:pt x="-235" y="3939"/>
                        <a:pt x="-441" y="-50"/>
                        <a:pt x="404" y="-9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9" name="Полилиния: фигура 168">
                  <a:extLst>
                    <a:ext uri="{FF2B5EF4-FFF2-40B4-BE49-F238E27FC236}">
                      <a16:creationId xmlns:a16="http://schemas.microsoft.com/office/drawing/2014/main" id="{E30AF81B-1C6D-4644-857B-C85058F689EE}"/>
                    </a:ext>
                  </a:extLst>
                </p:cNvPr>
                <p:cNvSpPr/>
                <p:nvPr/>
              </p:nvSpPr>
              <p:spPr>
                <a:xfrm>
                  <a:off x="10146145" y="2465801"/>
                  <a:ext cx="22885" cy="9275"/>
                </a:xfrm>
                <a:custGeom>
                  <a:avLst/>
                  <a:gdLst>
                    <a:gd name="connsiteX0" fmla="*/ 1633 w 22885"/>
                    <a:gd name="connsiteY0" fmla="*/ -209 h 9275"/>
                    <a:gd name="connsiteX1" fmla="*/ 9414 w 22885"/>
                    <a:gd name="connsiteY1" fmla="*/ 2667 h 9275"/>
                    <a:gd name="connsiteX2" fmla="*/ 19424 w 22885"/>
                    <a:gd name="connsiteY2" fmla="*/ 5098 h 9275"/>
                    <a:gd name="connsiteX3" fmla="*/ 22601 w 22885"/>
                    <a:gd name="connsiteY3" fmla="*/ 6775 h 9275"/>
                    <a:gd name="connsiteX4" fmla="*/ 21804 w 22885"/>
                    <a:gd name="connsiteY4" fmla="*/ 9035 h 9275"/>
                    <a:gd name="connsiteX5" fmla="*/ 18564 w 22885"/>
                    <a:gd name="connsiteY5" fmla="*/ 8656 h 9275"/>
                    <a:gd name="connsiteX6" fmla="*/ 8253 w 22885"/>
                    <a:gd name="connsiteY6" fmla="*/ 6462 h 9275"/>
                    <a:gd name="connsiteX7" fmla="*/ 72 w 22885"/>
                    <a:gd name="connsiteY7" fmla="*/ 3428 h 9275"/>
                    <a:gd name="connsiteX8" fmla="*/ 1633 w 22885"/>
                    <a:gd name="connsiteY8" fmla="*/ -209 h 9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885" h="9275">
                      <a:moveTo>
                        <a:pt x="1633" y="-209"/>
                      </a:moveTo>
                      <a:cubicBezTo>
                        <a:pt x="4173" y="893"/>
                        <a:pt x="6767" y="1855"/>
                        <a:pt x="9414" y="2667"/>
                      </a:cubicBezTo>
                      <a:cubicBezTo>
                        <a:pt x="12738" y="3540"/>
                        <a:pt x="16118" y="4156"/>
                        <a:pt x="19424" y="5098"/>
                      </a:cubicBezTo>
                      <a:cubicBezTo>
                        <a:pt x="21692" y="5922"/>
                        <a:pt x="20633" y="5365"/>
                        <a:pt x="22601" y="6775"/>
                      </a:cubicBezTo>
                      <a:cubicBezTo>
                        <a:pt x="23082" y="6946"/>
                        <a:pt x="22283" y="9206"/>
                        <a:pt x="21804" y="9035"/>
                      </a:cubicBezTo>
                      <a:cubicBezTo>
                        <a:pt x="19623" y="8984"/>
                        <a:pt x="20702" y="9112"/>
                        <a:pt x="18564" y="8656"/>
                      </a:cubicBezTo>
                      <a:cubicBezTo>
                        <a:pt x="15118" y="7974"/>
                        <a:pt x="11633" y="7447"/>
                        <a:pt x="8253" y="6462"/>
                      </a:cubicBezTo>
                      <a:cubicBezTo>
                        <a:pt x="5469" y="5615"/>
                        <a:pt x="2727" y="4629"/>
                        <a:pt x="72" y="3428"/>
                      </a:cubicBezTo>
                      <a:cubicBezTo>
                        <a:pt x="-699" y="3097"/>
                        <a:pt x="862" y="-540"/>
                        <a:pt x="1633" y="-20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0" name="Полилиния: фигура 169">
                  <a:extLst>
                    <a:ext uri="{FF2B5EF4-FFF2-40B4-BE49-F238E27FC236}">
                      <a16:creationId xmlns:a16="http://schemas.microsoft.com/office/drawing/2014/main" id="{D49DC792-50C0-4298-B024-613CFB207C0B}"/>
                    </a:ext>
                  </a:extLst>
                </p:cNvPr>
                <p:cNvSpPr/>
                <p:nvPr/>
              </p:nvSpPr>
              <p:spPr>
                <a:xfrm>
                  <a:off x="10164532" y="2433654"/>
                  <a:ext cx="44318" cy="10743"/>
                </a:xfrm>
                <a:custGeom>
                  <a:avLst/>
                  <a:gdLst>
                    <a:gd name="connsiteX0" fmla="*/ 122 w 44318"/>
                    <a:gd name="connsiteY0" fmla="*/ 6841 h 10743"/>
                    <a:gd name="connsiteX1" fmla="*/ 5319 w 44318"/>
                    <a:gd name="connsiteY1" fmla="*/ 5080 h 10743"/>
                    <a:gd name="connsiteX2" fmla="*/ 9804 w 44318"/>
                    <a:gd name="connsiteY2" fmla="*/ 3331 h 10743"/>
                    <a:gd name="connsiteX3" fmla="*/ 14276 w 44318"/>
                    <a:gd name="connsiteY3" fmla="*/ 1684 h 10743"/>
                    <a:gd name="connsiteX4" fmla="*/ 17710 w 44318"/>
                    <a:gd name="connsiteY4" fmla="*/ 671 h 10743"/>
                    <a:gd name="connsiteX5" fmla="*/ 20639 w 44318"/>
                    <a:gd name="connsiteY5" fmla="*/ 262 h 10743"/>
                    <a:gd name="connsiteX6" fmla="*/ 23638 w 44318"/>
                    <a:gd name="connsiteY6" fmla="*/ -39 h 10743"/>
                    <a:gd name="connsiteX7" fmla="*/ 26778 w 44318"/>
                    <a:gd name="connsiteY7" fmla="*/ -184 h 10743"/>
                    <a:gd name="connsiteX8" fmla="*/ 30719 w 44318"/>
                    <a:gd name="connsiteY8" fmla="*/ -224 h 10743"/>
                    <a:gd name="connsiteX9" fmla="*/ 34796 w 44318"/>
                    <a:gd name="connsiteY9" fmla="*/ -135 h 10743"/>
                    <a:gd name="connsiteX10" fmla="*/ 38497 w 44318"/>
                    <a:gd name="connsiteY10" fmla="*/ -23 h 10743"/>
                    <a:gd name="connsiteX11" fmla="*/ 41483 w 44318"/>
                    <a:gd name="connsiteY11" fmla="*/ 101 h 10743"/>
                    <a:gd name="connsiteX12" fmla="*/ 43829 w 44318"/>
                    <a:gd name="connsiteY12" fmla="*/ 829 h 10743"/>
                    <a:gd name="connsiteX13" fmla="*/ 43781 w 44318"/>
                    <a:gd name="connsiteY13" fmla="*/ 3189 h 10743"/>
                    <a:gd name="connsiteX14" fmla="*/ 41444 w 44318"/>
                    <a:gd name="connsiteY14" fmla="*/ 3868 h 10743"/>
                    <a:gd name="connsiteX15" fmla="*/ 38410 w 44318"/>
                    <a:gd name="connsiteY15" fmla="*/ 3907 h 10743"/>
                    <a:gd name="connsiteX16" fmla="*/ 34631 w 44318"/>
                    <a:gd name="connsiteY16" fmla="*/ 3790 h 10743"/>
                    <a:gd name="connsiteX17" fmla="*/ 30744 w 44318"/>
                    <a:gd name="connsiteY17" fmla="*/ 3721 h 10743"/>
                    <a:gd name="connsiteX18" fmla="*/ 26875 w 44318"/>
                    <a:gd name="connsiteY18" fmla="*/ 3769 h 10743"/>
                    <a:gd name="connsiteX19" fmla="*/ 23946 w 44318"/>
                    <a:gd name="connsiteY19" fmla="*/ 3891 h 10743"/>
                    <a:gd name="connsiteX20" fmla="*/ 21069 w 44318"/>
                    <a:gd name="connsiteY20" fmla="*/ 4176 h 10743"/>
                    <a:gd name="connsiteX21" fmla="*/ 18583 w 44318"/>
                    <a:gd name="connsiteY21" fmla="*/ 4497 h 10743"/>
                    <a:gd name="connsiteX22" fmla="*/ 15589 w 44318"/>
                    <a:gd name="connsiteY22" fmla="*/ 5388 h 10743"/>
                    <a:gd name="connsiteX23" fmla="*/ 11222 w 44318"/>
                    <a:gd name="connsiteY23" fmla="*/ 6989 h 10743"/>
                    <a:gd name="connsiteX24" fmla="*/ 6650 w 44318"/>
                    <a:gd name="connsiteY24" fmla="*/ 8748 h 10743"/>
                    <a:gd name="connsiteX25" fmla="*/ 1275 w 44318"/>
                    <a:gd name="connsiteY25" fmla="*/ 10501 h 10743"/>
                    <a:gd name="connsiteX26" fmla="*/ 122 w 44318"/>
                    <a:gd name="connsiteY26" fmla="*/ 6841 h 1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4318" h="10743">
                      <a:moveTo>
                        <a:pt x="122" y="6841"/>
                      </a:moveTo>
                      <a:cubicBezTo>
                        <a:pt x="1865" y="6286"/>
                        <a:pt x="3601" y="5709"/>
                        <a:pt x="5319" y="5080"/>
                      </a:cubicBezTo>
                      <a:cubicBezTo>
                        <a:pt x="6818" y="4510"/>
                        <a:pt x="8310" y="3914"/>
                        <a:pt x="9804" y="3331"/>
                      </a:cubicBezTo>
                      <a:cubicBezTo>
                        <a:pt x="11285" y="2756"/>
                        <a:pt x="12779" y="2214"/>
                        <a:pt x="14276" y="1684"/>
                      </a:cubicBezTo>
                      <a:cubicBezTo>
                        <a:pt x="15401" y="1277"/>
                        <a:pt x="16546" y="941"/>
                        <a:pt x="17710" y="671"/>
                      </a:cubicBezTo>
                      <a:cubicBezTo>
                        <a:pt x="18674" y="450"/>
                        <a:pt x="19659" y="374"/>
                        <a:pt x="20639" y="262"/>
                      </a:cubicBezTo>
                      <a:cubicBezTo>
                        <a:pt x="21637" y="134"/>
                        <a:pt x="22635" y="33"/>
                        <a:pt x="23638" y="-39"/>
                      </a:cubicBezTo>
                      <a:cubicBezTo>
                        <a:pt x="24681" y="-123"/>
                        <a:pt x="25730" y="-156"/>
                        <a:pt x="26778" y="-184"/>
                      </a:cubicBezTo>
                      <a:cubicBezTo>
                        <a:pt x="28092" y="-214"/>
                        <a:pt x="29405" y="-217"/>
                        <a:pt x="30719" y="-224"/>
                      </a:cubicBezTo>
                      <a:cubicBezTo>
                        <a:pt x="32078" y="-247"/>
                        <a:pt x="33437" y="-201"/>
                        <a:pt x="34796" y="-135"/>
                      </a:cubicBezTo>
                      <a:cubicBezTo>
                        <a:pt x="36028" y="-87"/>
                        <a:pt x="37263" y="-51"/>
                        <a:pt x="38497" y="-23"/>
                      </a:cubicBezTo>
                      <a:cubicBezTo>
                        <a:pt x="39495" y="-28"/>
                        <a:pt x="40487" y="63"/>
                        <a:pt x="41483" y="101"/>
                      </a:cubicBezTo>
                      <a:cubicBezTo>
                        <a:pt x="42376" y="112"/>
                        <a:pt x="43112" y="300"/>
                        <a:pt x="43829" y="829"/>
                      </a:cubicBezTo>
                      <a:cubicBezTo>
                        <a:pt x="44331" y="840"/>
                        <a:pt x="44282" y="3199"/>
                        <a:pt x="43781" y="3189"/>
                      </a:cubicBezTo>
                      <a:cubicBezTo>
                        <a:pt x="43068" y="3708"/>
                        <a:pt x="42328" y="3873"/>
                        <a:pt x="41444" y="3868"/>
                      </a:cubicBezTo>
                      <a:cubicBezTo>
                        <a:pt x="40434" y="3889"/>
                        <a:pt x="39423" y="3955"/>
                        <a:pt x="38410" y="3907"/>
                      </a:cubicBezTo>
                      <a:cubicBezTo>
                        <a:pt x="37151" y="3879"/>
                        <a:pt x="35891" y="3845"/>
                        <a:pt x="34631" y="3790"/>
                      </a:cubicBezTo>
                      <a:cubicBezTo>
                        <a:pt x="33338" y="3744"/>
                        <a:pt x="32042" y="3685"/>
                        <a:pt x="30744" y="3721"/>
                      </a:cubicBezTo>
                      <a:cubicBezTo>
                        <a:pt x="29454" y="3728"/>
                        <a:pt x="28163" y="3746"/>
                        <a:pt x="26875" y="3769"/>
                      </a:cubicBezTo>
                      <a:cubicBezTo>
                        <a:pt x="25898" y="3790"/>
                        <a:pt x="24920" y="3817"/>
                        <a:pt x="23946" y="3891"/>
                      </a:cubicBezTo>
                      <a:cubicBezTo>
                        <a:pt x="22983" y="3973"/>
                        <a:pt x="22026" y="4067"/>
                        <a:pt x="21069" y="4176"/>
                      </a:cubicBezTo>
                      <a:cubicBezTo>
                        <a:pt x="20237" y="4263"/>
                        <a:pt x="19402" y="4329"/>
                        <a:pt x="18583" y="4497"/>
                      </a:cubicBezTo>
                      <a:cubicBezTo>
                        <a:pt x="17564" y="4724"/>
                        <a:pt x="16572" y="5037"/>
                        <a:pt x="15589" y="5388"/>
                      </a:cubicBezTo>
                      <a:cubicBezTo>
                        <a:pt x="14128" y="5905"/>
                        <a:pt x="12670" y="6437"/>
                        <a:pt x="11222" y="6989"/>
                      </a:cubicBezTo>
                      <a:cubicBezTo>
                        <a:pt x="9700" y="7574"/>
                        <a:pt x="8180" y="8178"/>
                        <a:pt x="6650" y="8748"/>
                      </a:cubicBezTo>
                      <a:cubicBezTo>
                        <a:pt x="4876" y="9387"/>
                        <a:pt x="3079" y="9954"/>
                        <a:pt x="1275" y="10501"/>
                      </a:cubicBezTo>
                      <a:cubicBezTo>
                        <a:pt x="498" y="10746"/>
                        <a:pt x="-655" y="7086"/>
                        <a:pt x="122" y="684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grpSp>
            <p:nvGrpSpPr>
              <p:cNvPr id="171" name="Рисунок 13">
                <a:extLst>
                  <a:ext uri="{FF2B5EF4-FFF2-40B4-BE49-F238E27FC236}">
                    <a16:creationId xmlns:a16="http://schemas.microsoft.com/office/drawing/2014/main" id="{555412F0-C3ED-48DA-85BA-E1BCB6621C1A}"/>
                  </a:ext>
                </a:extLst>
              </p:cNvPr>
              <p:cNvGrpSpPr/>
              <p:nvPr/>
            </p:nvGrpSpPr>
            <p:grpSpPr>
              <a:xfrm>
                <a:off x="9046340" y="1154523"/>
                <a:ext cx="1433912" cy="1225196"/>
                <a:chOff x="9046340" y="1154523"/>
                <a:chExt cx="1433912" cy="1225196"/>
              </a:xfrm>
            </p:grpSpPr>
            <p:sp>
              <p:nvSpPr>
                <p:cNvPr id="172" name="Полилиния: фигура 171">
                  <a:extLst>
                    <a:ext uri="{FF2B5EF4-FFF2-40B4-BE49-F238E27FC236}">
                      <a16:creationId xmlns:a16="http://schemas.microsoft.com/office/drawing/2014/main" id="{FAFF7134-1D27-47E4-B00A-F5FE2EC0DB91}"/>
                    </a:ext>
                  </a:extLst>
                </p:cNvPr>
                <p:cNvSpPr/>
                <p:nvPr/>
              </p:nvSpPr>
              <p:spPr>
                <a:xfrm>
                  <a:off x="9046340" y="1513320"/>
                  <a:ext cx="1433912" cy="866399"/>
                </a:xfrm>
                <a:custGeom>
                  <a:avLst/>
                  <a:gdLst>
                    <a:gd name="connsiteX0" fmla="*/ 1279736 w 1433912"/>
                    <a:gd name="connsiteY0" fmla="*/ -230 h 866399"/>
                    <a:gd name="connsiteX1" fmla="*/ 1280673 w 1433912"/>
                    <a:gd name="connsiteY1" fmla="*/ 71453 h 866399"/>
                    <a:gd name="connsiteX2" fmla="*/ 1377501 w 1433912"/>
                    <a:gd name="connsiteY2" fmla="*/ 749928 h 866399"/>
                    <a:gd name="connsiteX3" fmla="*/ 777497 w 1433912"/>
                    <a:gd name="connsiteY3" fmla="*/ 866169 h 866399"/>
                    <a:gd name="connsiteX4" fmla="*/ 656148 w 1433912"/>
                    <a:gd name="connsiteY4" fmla="*/ 866169 h 866399"/>
                    <a:gd name="connsiteX5" fmla="*/ 56144 w 1433912"/>
                    <a:gd name="connsiteY5" fmla="*/ 749928 h 866399"/>
                    <a:gd name="connsiteX6" fmla="*/ 152973 w 1433912"/>
                    <a:gd name="connsiteY6" fmla="*/ 71453 h 866399"/>
                    <a:gd name="connsiteX7" fmla="*/ 153909 w 1433912"/>
                    <a:gd name="connsiteY7" fmla="*/ -230 h 86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3912" h="866399">
                      <a:moveTo>
                        <a:pt x="1279736" y="-230"/>
                      </a:moveTo>
                      <a:cubicBezTo>
                        <a:pt x="1279736" y="-230"/>
                        <a:pt x="1315500" y="46435"/>
                        <a:pt x="1280673" y="71453"/>
                      </a:cubicBezTo>
                      <a:cubicBezTo>
                        <a:pt x="1245845" y="96473"/>
                        <a:pt x="1557245" y="630299"/>
                        <a:pt x="1377501" y="749928"/>
                      </a:cubicBezTo>
                      <a:cubicBezTo>
                        <a:pt x="1197747" y="869542"/>
                        <a:pt x="806539" y="865747"/>
                        <a:pt x="777497" y="866169"/>
                      </a:cubicBezTo>
                      <a:lnTo>
                        <a:pt x="656148" y="866169"/>
                      </a:lnTo>
                      <a:cubicBezTo>
                        <a:pt x="627101" y="865747"/>
                        <a:pt x="235893" y="869542"/>
                        <a:pt x="56144" y="749928"/>
                      </a:cubicBezTo>
                      <a:cubicBezTo>
                        <a:pt x="-123610" y="630314"/>
                        <a:pt x="187797" y="96473"/>
                        <a:pt x="152973" y="71453"/>
                      </a:cubicBezTo>
                      <a:cubicBezTo>
                        <a:pt x="118145" y="46433"/>
                        <a:pt x="153909" y="-230"/>
                        <a:pt x="153909" y="-230"/>
                      </a:cubicBezTo>
                    </a:path>
                  </a:pathLst>
                </a:custGeom>
                <a:noFill/>
                <a:ln w="1266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3" name="Полилиния: фигура 172">
                  <a:extLst>
                    <a:ext uri="{FF2B5EF4-FFF2-40B4-BE49-F238E27FC236}">
                      <a16:creationId xmlns:a16="http://schemas.microsoft.com/office/drawing/2014/main" id="{2B2AF529-C4C1-495F-A2CA-C624E66220E1}"/>
                    </a:ext>
                  </a:extLst>
                </p:cNvPr>
                <p:cNvSpPr/>
                <p:nvPr/>
              </p:nvSpPr>
              <p:spPr>
                <a:xfrm>
                  <a:off x="9200044" y="1435379"/>
                  <a:ext cx="1126142" cy="168529"/>
                </a:xfrm>
                <a:custGeom>
                  <a:avLst/>
                  <a:gdLst>
                    <a:gd name="connsiteX0" fmla="*/ 1126050 w 1126142"/>
                    <a:gd name="connsiteY0" fmla="*/ 84036 h 168529"/>
                    <a:gd name="connsiteX1" fmla="*/ 562979 w 1126142"/>
                    <a:gd name="connsiteY1" fmla="*/ 168301 h 168529"/>
                    <a:gd name="connsiteX2" fmla="*/ -92 w 1126142"/>
                    <a:gd name="connsiteY2" fmla="*/ 84036 h 168529"/>
                    <a:gd name="connsiteX3" fmla="*/ 562979 w 1126142"/>
                    <a:gd name="connsiteY3" fmla="*/ -228 h 168529"/>
                    <a:gd name="connsiteX4" fmla="*/ 1126050 w 1126142"/>
                    <a:gd name="connsiteY4" fmla="*/ 84036 h 16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6142" h="168529">
                      <a:moveTo>
                        <a:pt x="1126050" y="84036"/>
                      </a:moveTo>
                      <a:cubicBezTo>
                        <a:pt x="1126050" y="130575"/>
                        <a:pt x="873951" y="168301"/>
                        <a:pt x="562979" y="168301"/>
                      </a:cubicBezTo>
                      <a:cubicBezTo>
                        <a:pt x="252007" y="168301"/>
                        <a:pt x="-92" y="130575"/>
                        <a:pt x="-92" y="84036"/>
                      </a:cubicBezTo>
                      <a:cubicBezTo>
                        <a:pt x="-92" y="37498"/>
                        <a:pt x="252007" y="-228"/>
                        <a:pt x="562979" y="-228"/>
                      </a:cubicBezTo>
                      <a:cubicBezTo>
                        <a:pt x="873951" y="-228"/>
                        <a:pt x="1126050" y="37498"/>
                        <a:pt x="1126050" y="84036"/>
                      </a:cubicBezTo>
                      <a:close/>
                    </a:path>
                  </a:pathLst>
                </a:custGeom>
                <a:solidFill>
                  <a:srgbClr val="CE2121"/>
                </a:solidFill>
                <a:ln w="1266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4" name="Полилиния: фигура 173">
                  <a:extLst>
                    <a:ext uri="{FF2B5EF4-FFF2-40B4-BE49-F238E27FC236}">
                      <a16:creationId xmlns:a16="http://schemas.microsoft.com/office/drawing/2014/main" id="{B369CF4B-D092-4BD8-B3B0-6614D8DDBEA1}"/>
                    </a:ext>
                  </a:extLst>
                </p:cNvPr>
                <p:cNvSpPr/>
                <p:nvPr/>
              </p:nvSpPr>
              <p:spPr>
                <a:xfrm>
                  <a:off x="9311808" y="1510594"/>
                  <a:ext cx="903988" cy="85667"/>
                </a:xfrm>
                <a:custGeom>
                  <a:avLst/>
                  <a:gdLst>
                    <a:gd name="connsiteX0" fmla="*/ 450687 w 903988"/>
                    <a:gd name="connsiteY0" fmla="*/ -228 h 85667"/>
                    <a:gd name="connsiteX1" fmla="*/ -136 w 903988"/>
                    <a:gd name="connsiteY1" fmla="*/ 50281 h 85667"/>
                    <a:gd name="connsiteX2" fmla="*/ 457152 w 903988"/>
                    <a:gd name="connsiteY2" fmla="*/ 85437 h 85667"/>
                    <a:gd name="connsiteX3" fmla="*/ 903852 w 903988"/>
                    <a:gd name="connsiteY3" fmla="*/ 52427 h 85667"/>
                    <a:gd name="connsiteX4" fmla="*/ 450713 w 903988"/>
                    <a:gd name="connsiteY4" fmla="*/ -230 h 85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3988" h="85667">
                      <a:moveTo>
                        <a:pt x="450687" y="-228"/>
                      </a:moveTo>
                      <a:cubicBezTo>
                        <a:pt x="223957" y="-228"/>
                        <a:pt x="35778" y="21613"/>
                        <a:pt x="-136" y="50281"/>
                      </a:cubicBezTo>
                      <a:cubicBezTo>
                        <a:pt x="102081" y="71545"/>
                        <a:pt x="268749" y="85437"/>
                        <a:pt x="457152" y="85437"/>
                      </a:cubicBezTo>
                      <a:cubicBezTo>
                        <a:pt x="639169" y="85437"/>
                        <a:pt x="800921" y="72479"/>
                        <a:pt x="903852" y="52427"/>
                      </a:cubicBezTo>
                      <a:cubicBezTo>
                        <a:pt x="874790" y="22695"/>
                        <a:pt x="682908" y="-230"/>
                        <a:pt x="450713" y="-230"/>
                      </a:cubicBezTo>
                      <a:close/>
                    </a:path>
                  </a:pathLst>
                </a:custGeom>
                <a:solidFill>
                  <a:srgbClr val="FF4500"/>
                </a:solidFill>
                <a:ln w="25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5" name="Полилиния: фигура 174">
                  <a:extLst>
                    <a:ext uri="{FF2B5EF4-FFF2-40B4-BE49-F238E27FC236}">
                      <a16:creationId xmlns:a16="http://schemas.microsoft.com/office/drawing/2014/main" id="{F9365571-7353-48B0-96DF-D35F0B3A8AA3}"/>
                    </a:ext>
                  </a:extLst>
                </p:cNvPr>
                <p:cNvSpPr/>
                <p:nvPr/>
              </p:nvSpPr>
              <p:spPr>
                <a:xfrm>
                  <a:off x="9050976" y="1593216"/>
                  <a:ext cx="1424201" cy="782000"/>
                </a:xfrm>
                <a:custGeom>
                  <a:avLst/>
                  <a:gdLst>
                    <a:gd name="connsiteX0" fmla="*/ 1264894 w 1424201"/>
                    <a:gd name="connsiteY0" fmla="*/ -178 h 782000"/>
                    <a:gd name="connsiteX1" fmla="*/ 1125221 w 1424201"/>
                    <a:gd name="connsiteY1" fmla="*/ 26736 h 782000"/>
                    <a:gd name="connsiteX2" fmla="*/ 755847 w 1424201"/>
                    <a:gd name="connsiteY2" fmla="*/ 61957 h 782000"/>
                    <a:gd name="connsiteX3" fmla="*/ 432645 w 1424201"/>
                    <a:gd name="connsiteY3" fmla="*/ 48610 h 782000"/>
                    <a:gd name="connsiteX4" fmla="*/ 160374 w 1424201"/>
                    <a:gd name="connsiteY4" fmla="*/ 908 h 782000"/>
                    <a:gd name="connsiteX5" fmla="*/ 153222 w 1424201"/>
                    <a:gd name="connsiteY5" fmla="*/ 15047 h 782000"/>
                    <a:gd name="connsiteX6" fmla="*/ 108073 w 1424201"/>
                    <a:gd name="connsiteY6" fmla="*/ 140976 h 782000"/>
                    <a:gd name="connsiteX7" fmla="*/ 4457 w 1424201"/>
                    <a:gd name="connsiteY7" fmla="*/ 475253 h 782000"/>
                    <a:gd name="connsiteX8" fmla="*/ 17074 w 1424201"/>
                    <a:gd name="connsiteY8" fmla="*/ 623211 h 782000"/>
                    <a:gd name="connsiteX9" fmla="*/ 102003 w 1424201"/>
                    <a:gd name="connsiteY9" fmla="*/ 692815 h 782000"/>
                    <a:gd name="connsiteX10" fmla="*/ 360297 w 1424201"/>
                    <a:gd name="connsiteY10" fmla="*/ 761950 h 782000"/>
                    <a:gd name="connsiteX11" fmla="*/ 682786 w 1424201"/>
                    <a:gd name="connsiteY11" fmla="*/ 781643 h 782000"/>
                    <a:gd name="connsiteX12" fmla="*/ 989854 w 1424201"/>
                    <a:gd name="connsiteY12" fmla="*/ 770958 h 782000"/>
                    <a:gd name="connsiteX13" fmla="*/ 1294195 w 1424201"/>
                    <a:gd name="connsiteY13" fmla="*/ 705048 h 782000"/>
                    <a:gd name="connsiteX14" fmla="*/ 1385231 w 1424201"/>
                    <a:gd name="connsiteY14" fmla="*/ 653745 h 782000"/>
                    <a:gd name="connsiteX15" fmla="*/ 1424039 w 1424201"/>
                    <a:gd name="connsiteY15" fmla="*/ 534548 h 782000"/>
                    <a:gd name="connsiteX16" fmla="*/ 1398420 w 1424201"/>
                    <a:gd name="connsiteY16" fmla="*/ 374877 h 782000"/>
                    <a:gd name="connsiteX17" fmla="*/ 1280010 w 1424201"/>
                    <a:gd name="connsiteY17" fmla="*/ 45209 h 782000"/>
                    <a:gd name="connsiteX18" fmla="*/ 1268363 w 1424201"/>
                    <a:gd name="connsiteY18" fmla="*/ 1761 h 782000"/>
                    <a:gd name="connsiteX19" fmla="*/ 1264868 w 1424201"/>
                    <a:gd name="connsiteY19" fmla="*/ -168 h 78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24201" h="782000">
                      <a:moveTo>
                        <a:pt x="1264894" y="-178"/>
                      </a:moveTo>
                      <a:cubicBezTo>
                        <a:pt x="1218335" y="8659"/>
                        <a:pt x="1172072" y="19324"/>
                        <a:pt x="1125221" y="26736"/>
                      </a:cubicBezTo>
                      <a:cubicBezTo>
                        <a:pt x="1003173" y="47057"/>
                        <a:pt x="879597" y="58862"/>
                        <a:pt x="755847" y="61957"/>
                      </a:cubicBezTo>
                      <a:cubicBezTo>
                        <a:pt x="647990" y="63289"/>
                        <a:pt x="539901" y="60952"/>
                        <a:pt x="432645" y="48610"/>
                      </a:cubicBezTo>
                      <a:cubicBezTo>
                        <a:pt x="341027" y="38556"/>
                        <a:pt x="249574" y="23783"/>
                        <a:pt x="160374" y="908"/>
                      </a:cubicBezTo>
                      <a:cubicBezTo>
                        <a:pt x="153150" y="-110"/>
                        <a:pt x="155288" y="10614"/>
                        <a:pt x="153222" y="15047"/>
                      </a:cubicBezTo>
                      <a:cubicBezTo>
                        <a:pt x="142127" y="58185"/>
                        <a:pt x="123714" y="99246"/>
                        <a:pt x="108073" y="140976"/>
                      </a:cubicBezTo>
                      <a:cubicBezTo>
                        <a:pt x="66198" y="249849"/>
                        <a:pt x="22060" y="359302"/>
                        <a:pt x="4457" y="475253"/>
                      </a:cubicBezTo>
                      <a:cubicBezTo>
                        <a:pt x="-1947" y="524415"/>
                        <a:pt x="-4684" y="577276"/>
                        <a:pt x="17074" y="623211"/>
                      </a:cubicBezTo>
                      <a:cubicBezTo>
                        <a:pt x="33435" y="657792"/>
                        <a:pt x="69110" y="676777"/>
                        <a:pt x="102003" y="692815"/>
                      </a:cubicBezTo>
                      <a:cubicBezTo>
                        <a:pt x="183287" y="730704"/>
                        <a:pt x="272072" y="748554"/>
                        <a:pt x="360297" y="761950"/>
                      </a:cubicBezTo>
                      <a:cubicBezTo>
                        <a:pt x="466991" y="777645"/>
                        <a:pt x="575026" y="782180"/>
                        <a:pt x="682786" y="781643"/>
                      </a:cubicBezTo>
                      <a:cubicBezTo>
                        <a:pt x="785219" y="782160"/>
                        <a:pt x="887854" y="781559"/>
                        <a:pt x="989854" y="770958"/>
                      </a:cubicBezTo>
                      <a:cubicBezTo>
                        <a:pt x="1093203" y="760161"/>
                        <a:pt x="1197222" y="743375"/>
                        <a:pt x="1294195" y="705048"/>
                      </a:cubicBezTo>
                      <a:cubicBezTo>
                        <a:pt x="1326172" y="691344"/>
                        <a:pt x="1358922" y="677042"/>
                        <a:pt x="1385231" y="653745"/>
                      </a:cubicBezTo>
                      <a:cubicBezTo>
                        <a:pt x="1416459" y="622952"/>
                        <a:pt x="1424596" y="576793"/>
                        <a:pt x="1424039" y="534548"/>
                      </a:cubicBezTo>
                      <a:cubicBezTo>
                        <a:pt x="1424156" y="480354"/>
                        <a:pt x="1412366" y="426943"/>
                        <a:pt x="1398420" y="374877"/>
                      </a:cubicBezTo>
                      <a:cubicBezTo>
                        <a:pt x="1367004" y="262252"/>
                        <a:pt x="1319730" y="154876"/>
                        <a:pt x="1280010" y="45209"/>
                      </a:cubicBezTo>
                      <a:cubicBezTo>
                        <a:pt x="1274627" y="31101"/>
                        <a:pt x="1271051" y="16536"/>
                        <a:pt x="1268363" y="1761"/>
                      </a:cubicBezTo>
                      <a:cubicBezTo>
                        <a:pt x="1267847" y="313"/>
                        <a:pt x="1266370" y="-464"/>
                        <a:pt x="1264868" y="-168"/>
                      </a:cubicBezTo>
                      <a:close/>
                    </a:path>
                  </a:pathLst>
                </a:custGeom>
                <a:solidFill>
                  <a:srgbClr val="4E4E4E"/>
                </a:solidFill>
                <a:ln w="6395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6" name="Полилиния: фигура 175">
                  <a:extLst>
                    <a:ext uri="{FF2B5EF4-FFF2-40B4-BE49-F238E27FC236}">
                      <a16:creationId xmlns:a16="http://schemas.microsoft.com/office/drawing/2014/main" id="{F3E96D69-2205-4231-9C9C-726E7581B38B}"/>
                    </a:ext>
                  </a:extLst>
                </p:cNvPr>
                <p:cNvSpPr/>
                <p:nvPr/>
              </p:nvSpPr>
              <p:spPr>
                <a:xfrm>
                  <a:off x="9454264" y="1546964"/>
                  <a:ext cx="84646" cy="17092"/>
                </a:xfrm>
                <a:custGeom>
                  <a:avLst/>
                  <a:gdLst>
                    <a:gd name="connsiteX0" fmla="*/ 84497 w 84646"/>
                    <a:gd name="connsiteY0" fmla="*/ 8313 h 17092"/>
                    <a:gd name="connsiteX1" fmla="*/ 42174 w 84646"/>
                    <a:gd name="connsiteY1" fmla="*/ 16859 h 17092"/>
                    <a:gd name="connsiteX2" fmla="*/ -149 w 84646"/>
                    <a:gd name="connsiteY2" fmla="*/ 8313 h 17092"/>
                    <a:gd name="connsiteX3" fmla="*/ 42174 w 84646"/>
                    <a:gd name="connsiteY3" fmla="*/ -233 h 17092"/>
                    <a:gd name="connsiteX4" fmla="*/ 84497 w 84646"/>
                    <a:gd name="connsiteY4" fmla="*/ 8260 h 1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6" h="17092">
                      <a:moveTo>
                        <a:pt x="84497" y="8313"/>
                      </a:moveTo>
                      <a:cubicBezTo>
                        <a:pt x="84497" y="13033"/>
                        <a:pt x="65548" y="16859"/>
                        <a:pt x="42174" y="16859"/>
                      </a:cubicBezTo>
                      <a:cubicBezTo>
                        <a:pt x="18801" y="16859"/>
                        <a:pt x="-149" y="13033"/>
                        <a:pt x="-149" y="8313"/>
                      </a:cubicBezTo>
                      <a:cubicBezTo>
                        <a:pt x="-149" y="3593"/>
                        <a:pt x="18801" y="-233"/>
                        <a:pt x="42174" y="-233"/>
                      </a:cubicBezTo>
                      <a:cubicBezTo>
                        <a:pt x="65446" y="-233"/>
                        <a:pt x="84350" y="3561"/>
                        <a:pt x="84497" y="8260"/>
                      </a:cubicBezTo>
                    </a:path>
                  </a:pathLst>
                </a:custGeom>
                <a:solidFill>
                  <a:srgbClr val="FFD700">
                    <a:alpha val="49000"/>
                  </a:srgbClr>
                </a:solidFill>
                <a:ln w="21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7" name="Полилиния: фигура 176">
                  <a:extLst>
                    <a:ext uri="{FF2B5EF4-FFF2-40B4-BE49-F238E27FC236}">
                      <a16:creationId xmlns:a16="http://schemas.microsoft.com/office/drawing/2014/main" id="{8B4AFC28-D29F-47DB-A2D4-0A011B49B385}"/>
                    </a:ext>
                  </a:extLst>
                </p:cNvPr>
                <p:cNvSpPr/>
                <p:nvPr/>
              </p:nvSpPr>
              <p:spPr>
                <a:xfrm>
                  <a:off x="9982568" y="1551611"/>
                  <a:ext cx="89019" cy="15287"/>
                </a:xfrm>
                <a:custGeom>
                  <a:avLst/>
                  <a:gdLst>
                    <a:gd name="connsiteX0" fmla="*/ 88885 w 89019"/>
                    <a:gd name="connsiteY0" fmla="*/ 7420 h 15287"/>
                    <a:gd name="connsiteX1" fmla="*/ 44373 w 89019"/>
                    <a:gd name="connsiteY1" fmla="*/ 15063 h 15287"/>
                    <a:gd name="connsiteX2" fmla="*/ -135 w 89019"/>
                    <a:gd name="connsiteY2" fmla="*/ 7420 h 15287"/>
                    <a:gd name="connsiteX3" fmla="*/ 44378 w 89019"/>
                    <a:gd name="connsiteY3" fmla="*/ -224 h 15287"/>
                    <a:gd name="connsiteX4" fmla="*/ 88885 w 89019"/>
                    <a:gd name="connsiteY4" fmla="*/ 7371 h 1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019" h="15287">
                      <a:moveTo>
                        <a:pt x="88885" y="7420"/>
                      </a:moveTo>
                      <a:cubicBezTo>
                        <a:pt x="88882" y="11640"/>
                        <a:pt x="68955" y="15063"/>
                        <a:pt x="44373" y="15063"/>
                      </a:cubicBezTo>
                      <a:cubicBezTo>
                        <a:pt x="19790" y="15061"/>
                        <a:pt x="-137" y="11640"/>
                        <a:pt x="-135" y="7420"/>
                      </a:cubicBezTo>
                      <a:cubicBezTo>
                        <a:pt x="-132" y="3197"/>
                        <a:pt x="19795" y="-224"/>
                        <a:pt x="44378" y="-224"/>
                      </a:cubicBezTo>
                      <a:cubicBezTo>
                        <a:pt x="68851" y="-224"/>
                        <a:pt x="88732" y="3169"/>
                        <a:pt x="88885" y="7371"/>
                      </a:cubicBezTo>
                    </a:path>
                  </a:pathLst>
                </a:custGeom>
                <a:solidFill>
                  <a:srgbClr val="FFD700">
                    <a:alpha val="51000"/>
                  </a:srgbClr>
                </a:solidFill>
                <a:ln w="25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8" name="Полилиния: фигура 177">
                  <a:extLst>
                    <a:ext uri="{FF2B5EF4-FFF2-40B4-BE49-F238E27FC236}">
                      <a16:creationId xmlns:a16="http://schemas.microsoft.com/office/drawing/2014/main" id="{1AB60887-2FFD-47D2-BD79-FE506F0322EF}"/>
                    </a:ext>
                  </a:extLst>
                </p:cNvPr>
                <p:cNvSpPr/>
                <p:nvPr/>
              </p:nvSpPr>
              <p:spPr>
                <a:xfrm>
                  <a:off x="9793079" y="1516919"/>
                  <a:ext cx="118728" cy="17638"/>
                </a:xfrm>
                <a:custGeom>
                  <a:avLst/>
                  <a:gdLst>
                    <a:gd name="connsiteX0" fmla="*/ 118600 w 118728"/>
                    <a:gd name="connsiteY0" fmla="*/ 8591 h 17638"/>
                    <a:gd name="connsiteX1" fmla="*/ 59238 w 118728"/>
                    <a:gd name="connsiteY1" fmla="*/ 17411 h 17638"/>
                    <a:gd name="connsiteX2" fmla="*/ -128 w 118728"/>
                    <a:gd name="connsiteY2" fmla="*/ 8591 h 17638"/>
                    <a:gd name="connsiteX3" fmla="*/ 59233 w 118728"/>
                    <a:gd name="connsiteY3" fmla="*/ -228 h 17638"/>
                    <a:gd name="connsiteX4" fmla="*/ 118600 w 118728"/>
                    <a:gd name="connsiteY4" fmla="*/ 8535 h 17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728" h="17638">
                      <a:moveTo>
                        <a:pt x="118600" y="8591"/>
                      </a:moveTo>
                      <a:cubicBezTo>
                        <a:pt x="118602" y="13463"/>
                        <a:pt x="92024" y="17411"/>
                        <a:pt x="59238" y="17411"/>
                      </a:cubicBezTo>
                      <a:cubicBezTo>
                        <a:pt x="26452" y="17413"/>
                        <a:pt x="-126" y="13463"/>
                        <a:pt x="-128" y="8591"/>
                      </a:cubicBezTo>
                      <a:cubicBezTo>
                        <a:pt x="-131" y="3722"/>
                        <a:pt x="26447" y="-228"/>
                        <a:pt x="59233" y="-228"/>
                      </a:cubicBezTo>
                      <a:cubicBezTo>
                        <a:pt x="91871" y="-228"/>
                        <a:pt x="118391" y="3686"/>
                        <a:pt x="118600" y="8535"/>
                      </a:cubicBezTo>
                    </a:path>
                  </a:pathLst>
                </a:custGeom>
                <a:solidFill>
                  <a:srgbClr val="FFD700">
                    <a:alpha val="50000"/>
                  </a:srgbClr>
                </a:solidFill>
                <a:ln w="25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9" name="Полилиния: фигура 178">
                  <a:extLst>
                    <a:ext uri="{FF2B5EF4-FFF2-40B4-BE49-F238E27FC236}">
                      <a16:creationId xmlns:a16="http://schemas.microsoft.com/office/drawing/2014/main" id="{C652104E-2B83-482C-97B3-E55C163D9CB2}"/>
                    </a:ext>
                  </a:extLst>
                </p:cNvPr>
                <p:cNvSpPr/>
                <p:nvPr/>
              </p:nvSpPr>
              <p:spPr>
                <a:xfrm>
                  <a:off x="9736138" y="1567530"/>
                  <a:ext cx="89019" cy="15287"/>
                </a:xfrm>
                <a:custGeom>
                  <a:avLst/>
                  <a:gdLst>
                    <a:gd name="connsiteX0" fmla="*/ 88788 w 89019"/>
                    <a:gd name="connsiteY0" fmla="*/ 7426 h 15287"/>
                    <a:gd name="connsiteX1" fmla="*/ 44276 w 89019"/>
                    <a:gd name="connsiteY1" fmla="*/ 15070 h 15287"/>
                    <a:gd name="connsiteX2" fmla="*/ -231 w 89019"/>
                    <a:gd name="connsiteY2" fmla="*/ 7426 h 15287"/>
                    <a:gd name="connsiteX3" fmla="*/ 44281 w 89019"/>
                    <a:gd name="connsiteY3" fmla="*/ -218 h 15287"/>
                    <a:gd name="connsiteX4" fmla="*/ 88788 w 89019"/>
                    <a:gd name="connsiteY4" fmla="*/ 7378 h 1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019" h="15287">
                      <a:moveTo>
                        <a:pt x="88788" y="7426"/>
                      </a:moveTo>
                      <a:cubicBezTo>
                        <a:pt x="88785" y="11646"/>
                        <a:pt x="68858" y="15070"/>
                        <a:pt x="44276" y="15070"/>
                      </a:cubicBezTo>
                      <a:cubicBezTo>
                        <a:pt x="19693" y="15067"/>
                        <a:pt x="-234" y="11646"/>
                        <a:pt x="-231" y="7426"/>
                      </a:cubicBezTo>
                      <a:cubicBezTo>
                        <a:pt x="-229" y="3203"/>
                        <a:pt x="19698" y="-218"/>
                        <a:pt x="44281" y="-218"/>
                      </a:cubicBezTo>
                      <a:cubicBezTo>
                        <a:pt x="68754" y="-218"/>
                        <a:pt x="88635" y="3175"/>
                        <a:pt x="88788" y="7378"/>
                      </a:cubicBezTo>
                    </a:path>
                  </a:pathLst>
                </a:custGeom>
                <a:solidFill>
                  <a:srgbClr val="008000">
                    <a:alpha val="54000"/>
                  </a:srgbClr>
                </a:solidFill>
                <a:ln w="25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0" name="Полилиния: фигура 179">
                  <a:extLst>
                    <a:ext uri="{FF2B5EF4-FFF2-40B4-BE49-F238E27FC236}">
                      <a16:creationId xmlns:a16="http://schemas.microsoft.com/office/drawing/2014/main" id="{6AB9A968-EF68-44B0-9420-30561B25FAD9}"/>
                    </a:ext>
                  </a:extLst>
                </p:cNvPr>
                <p:cNvSpPr/>
                <p:nvPr/>
              </p:nvSpPr>
              <p:spPr>
                <a:xfrm>
                  <a:off x="9582134" y="1519890"/>
                  <a:ext cx="89019" cy="15287"/>
                </a:xfrm>
                <a:custGeom>
                  <a:avLst/>
                  <a:gdLst>
                    <a:gd name="connsiteX0" fmla="*/ 88727 w 89019"/>
                    <a:gd name="connsiteY0" fmla="*/ 7407 h 15287"/>
                    <a:gd name="connsiteX1" fmla="*/ 44215 w 89019"/>
                    <a:gd name="connsiteY1" fmla="*/ 15051 h 15287"/>
                    <a:gd name="connsiteX2" fmla="*/ -292 w 89019"/>
                    <a:gd name="connsiteY2" fmla="*/ 7407 h 15287"/>
                    <a:gd name="connsiteX3" fmla="*/ 44220 w 89019"/>
                    <a:gd name="connsiteY3" fmla="*/ -236 h 15287"/>
                    <a:gd name="connsiteX4" fmla="*/ 88727 w 89019"/>
                    <a:gd name="connsiteY4" fmla="*/ 7359 h 1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019" h="15287">
                      <a:moveTo>
                        <a:pt x="88727" y="7407"/>
                      </a:moveTo>
                      <a:cubicBezTo>
                        <a:pt x="88725" y="11627"/>
                        <a:pt x="68798" y="15051"/>
                        <a:pt x="44215" y="15051"/>
                      </a:cubicBezTo>
                      <a:cubicBezTo>
                        <a:pt x="19633" y="15048"/>
                        <a:pt x="-294" y="11627"/>
                        <a:pt x="-292" y="7407"/>
                      </a:cubicBezTo>
                      <a:cubicBezTo>
                        <a:pt x="-289" y="3185"/>
                        <a:pt x="19638" y="-236"/>
                        <a:pt x="44220" y="-236"/>
                      </a:cubicBezTo>
                      <a:cubicBezTo>
                        <a:pt x="68693" y="-236"/>
                        <a:pt x="88575" y="3157"/>
                        <a:pt x="88727" y="7359"/>
                      </a:cubicBezTo>
                    </a:path>
                  </a:pathLst>
                </a:custGeom>
                <a:solidFill>
                  <a:srgbClr val="008000">
                    <a:alpha val="57000"/>
                  </a:srgbClr>
                </a:solidFill>
                <a:ln w="25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grpSp>
              <p:nvGrpSpPr>
                <p:cNvPr id="181" name="Рисунок 13">
                  <a:extLst>
                    <a:ext uri="{FF2B5EF4-FFF2-40B4-BE49-F238E27FC236}">
                      <a16:creationId xmlns:a16="http://schemas.microsoft.com/office/drawing/2014/main" id="{99783433-C6E8-489A-A801-C6B28FEEDA4C}"/>
                    </a:ext>
                  </a:extLst>
                </p:cNvPr>
                <p:cNvGrpSpPr/>
                <p:nvPr/>
              </p:nvGrpSpPr>
              <p:grpSpPr>
                <a:xfrm>
                  <a:off x="10034845" y="1319612"/>
                  <a:ext cx="66574" cy="58358"/>
                  <a:chOff x="10034845" y="1319612"/>
                  <a:chExt cx="66574" cy="58358"/>
                </a:xfrm>
              </p:grpSpPr>
              <p:sp>
                <p:nvSpPr>
                  <p:cNvPr id="182" name="Полилиния: фигура 181">
                    <a:extLst>
                      <a:ext uri="{FF2B5EF4-FFF2-40B4-BE49-F238E27FC236}">
                        <a16:creationId xmlns:a16="http://schemas.microsoft.com/office/drawing/2014/main" id="{E813966F-AFE6-41CC-899C-2AC6FD5971DD}"/>
                      </a:ext>
                    </a:extLst>
                  </p:cNvPr>
                  <p:cNvSpPr/>
                  <p:nvPr/>
                </p:nvSpPr>
                <p:spPr>
                  <a:xfrm>
                    <a:off x="10034845" y="1319612"/>
                    <a:ext cx="66574" cy="58358"/>
                  </a:xfrm>
                  <a:custGeom>
                    <a:avLst/>
                    <a:gdLst>
                      <a:gd name="connsiteX0" fmla="*/ 66572 w 66574"/>
                      <a:gd name="connsiteY0" fmla="*/ 28988 h 58358"/>
                      <a:gd name="connsiteX1" fmla="*/ 33285 w 66574"/>
                      <a:gd name="connsiteY1" fmla="*/ 58167 h 58358"/>
                      <a:gd name="connsiteX2" fmla="*/ -3 w 66574"/>
                      <a:gd name="connsiteY2" fmla="*/ 28988 h 58358"/>
                      <a:gd name="connsiteX3" fmla="*/ 33285 w 66574"/>
                      <a:gd name="connsiteY3" fmla="*/ -191 h 58358"/>
                      <a:gd name="connsiteX4" fmla="*/ 66571 w 66574"/>
                      <a:gd name="connsiteY4" fmla="*/ 28804 h 58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74" h="58358">
                        <a:moveTo>
                          <a:pt x="66572" y="28988"/>
                        </a:moveTo>
                        <a:cubicBezTo>
                          <a:pt x="66572" y="45103"/>
                          <a:pt x="51668" y="58167"/>
                          <a:pt x="33285" y="58167"/>
                        </a:cubicBezTo>
                        <a:cubicBezTo>
                          <a:pt x="14901" y="58167"/>
                          <a:pt x="-3" y="45103"/>
                          <a:pt x="-3" y="28988"/>
                        </a:cubicBezTo>
                        <a:cubicBezTo>
                          <a:pt x="-3" y="12872"/>
                          <a:pt x="14901" y="-191"/>
                          <a:pt x="33285" y="-191"/>
                        </a:cubicBezTo>
                        <a:cubicBezTo>
                          <a:pt x="51587" y="-191"/>
                          <a:pt x="66455" y="12761"/>
                          <a:pt x="66571" y="28804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1737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83" name="Полилиния: фигура 182">
                    <a:extLst>
                      <a:ext uri="{FF2B5EF4-FFF2-40B4-BE49-F238E27FC236}">
                        <a16:creationId xmlns:a16="http://schemas.microsoft.com/office/drawing/2014/main" id="{369176F4-C7BD-4373-B98A-3CA9FC463101}"/>
                      </a:ext>
                    </a:extLst>
                  </p:cNvPr>
                  <p:cNvSpPr/>
                  <p:nvPr/>
                </p:nvSpPr>
                <p:spPr>
                  <a:xfrm>
                    <a:off x="10037798" y="1324134"/>
                    <a:ext cx="27577" cy="27512"/>
                  </a:xfrm>
                  <a:custGeom>
                    <a:avLst/>
                    <a:gdLst>
                      <a:gd name="connsiteX0" fmla="*/ 11147 w 27577"/>
                      <a:gd name="connsiteY0" fmla="*/ 5604 h 27512"/>
                      <a:gd name="connsiteX1" fmla="*/ 27584 w 27577"/>
                      <a:gd name="connsiteY1" fmla="*/ -187 h 27512"/>
                      <a:gd name="connsiteX2" fmla="*/ 12301 w 27577"/>
                      <a:gd name="connsiteY2" fmla="*/ 25232 h 27512"/>
                      <a:gd name="connsiteX3" fmla="*/ 7 w 27577"/>
                      <a:gd name="connsiteY3" fmla="*/ 27326 h 27512"/>
                      <a:gd name="connsiteX4" fmla="*/ 11147 w 27577"/>
                      <a:gd name="connsiteY4" fmla="*/ 5604 h 27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77" h="27512">
                        <a:moveTo>
                          <a:pt x="11147" y="5604"/>
                        </a:moveTo>
                        <a:lnTo>
                          <a:pt x="27584" y="-187"/>
                        </a:lnTo>
                        <a:cubicBezTo>
                          <a:pt x="27584" y="-187"/>
                          <a:pt x="9576" y="18359"/>
                          <a:pt x="12301" y="25232"/>
                        </a:cubicBezTo>
                        <a:lnTo>
                          <a:pt x="7" y="27326"/>
                        </a:lnTo>
                        <a:cubicBezTo>
                          <a:pt x="7" y="27326"/>
                          <a:pt x="2531" y="10566"/>
                          <a:pt x="11147" y="5604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92000"/>
                    </a:srgbClr>
                  </a:solidFill>
                  <a:ln w="11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84" name="Полилиния: фигура 183">
                    <a:extLst>
                      <a:ext uri="{FF2B5EF4-FFF2-40B4-BE49-F238E27FC236}">
                        <a16:creationId xmlns:a16="http://schemas.microsoft.com/office/drawing/2014/main" id="{EF9A7062-5DF4-4C6F-85EF-9F4703EF0D2B}"/>
                      </a:ext>
                    </a:extLst>
                  </p:cNvPr>
                  <p:cNvSpPr/>
                  <p:nvPr/>
                </p:nvSpPr>
                <p:spPr>
                  <a:xfrm>
                    <a:off x="10089290" y="1329802"/>
                    <a:ext cx="8935" cy="38736"/>
                  </a:xfrm>
                  <a:custGeom>
                    <a:avLst/>
                    <a:gdLst>
                      <a:gd name="connsiteX0" fmla="*/ -14 w 8935"/>
                      <a:gd name="connsiteY0" fmla="*/ -191 h 38736"/>
                      <a:gd name="connsiteX1" fmla="*/ 5281 w 8935"/>
                      <a:gd name="connsiteY1" fmla="*/ 17453 h 38736"/>
                      <a:gd name="connsiteX2" fmla="*/ -14 w 8935"/>
                      <a:gd name="connsiteY2" fmla="*/ 38544 h 38736"/>
                      <a:gd name="connsiteX3" fmla="*/ 6727 w 8935"/>
                      <a:gd name="connsiteY3" fmla="*/ 27028 h 38736"/>
                      <a:gd name="connsiteX4" fmla="*/ -14 w 8935"/>
                      <a:gd name="connsiteY4" fmla="*/ -192 h 38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5" h="38736">
                        <a:moveTo>
                          <a:pt x="-14" y="-191"/>
                        </a:moveTo>
                        <a:cubicBezTo>
                          <a:pt x="-14" y="-191"/>
                          <a:pt x="5142" y="11273"/>
                          <a:pt x="5281" y="17453"/>
                        </a:cubicBezTo>
                        <a:cubicBezTo>
                          <a:pt x="5446" y="24735"/>
                          <a:pt x="-14" y="38544"/>
                          <a:pt x="-14" y="38544"/>
                        </a:cubicBezTo>
                        <a:cubicBezTo>
                          <a:pt x="-14" y="38544"/>
                          <a:pt x="3606" y="33697"/>
                          <a:pt x="6727" y="27028"/>
                        </a:cubicBezTo>
                        <a:cubicBezTo>
                          <a:pt x="9651" y="20781"/>
                          <a:pt x="11457" y="13278"/>
                          <a:pt x="-14" y="-192"/>
                        </a:cubicBezTo>
                        <a:close/>
                      </a:path>
                    </a:pathLst>
                  </a:custGeom>
                  <a:solidFill>
                    <a:srgbClr val="FFFAFA"/>
                  </a:solidFill>
                  <a:ln w="11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185" name="Рисунок 13">
                  <a:extLst>
                    <a:ext uri="{FF2B5EF4-FFF2-40B4-BE49-F238E27FC236}">
                      <a16:creationId xmlns:a16="http://schemas.microsoft.com/office/drawing/2014/main" id="{A95DBC77-20EA-431E-978E-B7F97BE18CDA}"/>
                    </a:ext>
                  </a:extLst>
                </p:cNvPr>
                <p:cNvGrpSpPr/>
                <p:nvPr/>
              </p:nvGrpSpPr>
              <p:grpSpPr>
                <a:xfrm>
                  <a:off x="9270251" y="1154523"/>
                  <a:ext cx="151343" cy="122846"/>
                  <a:chOff x="9270251" y="1154523"/>
                  <a:chExt cx="151343" cy="122846"/>
                </a:xfrm>
              </p:grpSpPr>
              <p:sp>
                <p:nvSpPr>
                  <p:cNvPr id="186" name="Полилиния: фигура 185">
                    <a:extLst>
                      <a:ext uri="{FF2B5EF4-FFF2-40B4-BE49-F238E27FC236}">
                        <a16:creationId xmlns:a16="http://schemas.microsoft.com/office/drawing/2014/main" id="{88368D74-F08C-4F46-B96D-D53CF9EA10AF}"/>
                      </a:ext>
                    </a:extLst>
                  </p:cNvPr>
                  <p:cNvSpPr/>
                  <p:nvPr/>
                </p:nvSpPr>
                <p:spPr>
                  <a:xfrm>
                    <a:off x="9270251" y="1154523"/>
                    <a:ext cx="151343" cy="122846"/>
                  </a:xfrm>
                  <a:custGeom>
                    <a:avLst/>
                    <a:gdLst>
                      <a:gd name="connsiteX0" fmla="*/ 151057 w 151343"/>
                      <a:gd name="connsiteY0" fmla="*/ 61180 h 122846"/>
                      <a:gd name="connsiteX1" fmla="*/ 75385 w 151343"/>
                      <a:gd name="connsiteY1" fmla="*/ 122603 h 122846"/>
                      <a:gd name="connsiteX2" fmla="*/ -286 w 151343"/>
                      <a:gd name="connsiteY2" fmla="*/ 61180 h 122846"/>
                      <a:gd name="connsiteX3" fmla="*/ 75385 w 151343"/>
                      <a:gd name="connsiteY3" fmla="*/ -244 h 122846"/>
                      <a:gd name="connsiteX4" fmla="*/ 151055 w 151343"/>
                      <a:gd name="connsiteY4" fmla="*/ 60793 h 122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43" h="122846">
                        <a:moveTo>
                          <a:pt x="151057" y="61180"/>
                        </a:moveTo>
                        <a:cubicBezTo>
                          <a:pt x="151057" y="95103"/>
                          <a:pt x="117177" y="122603"/>
                          <a:pt x="75385" y="122603"/>
                        </a:cubicBezTo>
                        <a:cubicBezTo>
                          <a:pt x="33594" y="122603"/>
                          <a:pt x="-286" y="95103"/>
                          <a:pt x="-286" y="61180"/>
                        </a:cubicBezTo>
                        <a:cubicBezTo>
                          <a:pt x="-286" y="27256"/>
                          <a:pt x="33594" y="-244"/>
                          <a:pt x="75385" y="-244"/>
                        </a:cubicBezTo>
                        <a:cubicBezTo>
                          <a:pt x="116991" y="-244"/>
                          <a:pt x="150792" y="27022"/>
                          <a:pt x="151055" y="60793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3798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87" name="Полилиния: фигура 186">
                    <a:extLst>
                      <a:ext uri="{FF2B5EF4-FFF2-40B4-BE49-F238E27FC236}">
                        <a16:creationId xmlns:a16="http://schemas.microsoft.com/office/drawing/2014/main" id="{CDA9E991-0BCD-4FD3-B914-AD81F7E866FC}"/>
                      </a:ext>
                    </a:extLst>
                  </p:cNvPr>
                  <p:cNvSpPr/>
                  <p:nvPr/>
                </p:nvSpPr>
                <p:spPr>
                  <a:xfrm>
                    <a:off x="9276966" y="1164041"/>
                    <a:ext cx="62690" cy="57915"/>
                  </a:xfrm>
                  <a:custGeom>
                    <a:avLst/>
                    <a:gdLst>
                      <a:gd name="connsiteX0" fmla="*/ 25039 w 62690"/>
                      <a:gd name="connsiteY0" fmla="*/ 11946 h 57915"/>
                      <a:gd name="connsiteX1" fmla="*/ 62406 w 62690"/>
                      <a:gd name="connsiteY1" fmla="*/ -244 h 57915"/>
                      <a:gd name="connsiteX2" fmla="*/ 27663 w 62690"/>
                      <a:gd name="connsiteY2" fmla="*/ 53263 h 57915"/>
                      <a:gd name="connsiteX3" fmla="*/ -285 w 62690"/>
                      <a:gd name="connsiteY3" fmla="*/ 57672 h 57915"/>
                      <a:gd name="connsiteX4" fmla="*/ 25039 w 62690"/>
                      <a:gd name="connsiteY4" fmla="*/ 11946 h 57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90" h="57915">
                        <a:moveTo>
                          <a:pt x="25039" y="11946"/>
                        </a:moveTo>
                        <a:lnTo>
                          <a:pt x="62406" y="-244"/>
                        </a:lnTo>
                        <a:cubicBezTo>
                          <a:pt x="62406" y="-244"/>
                          <a:pt x="21467" y="38796"/>
                          <a:pt x="27663" y="53263"/>
                        </a:cubicBezTo>
                        <a:lnTo>
                          <a:pt x="-285" y="57672"/>
                        </a:lnTo>
                        <a:cubicBezTo>
                          <a:pt x="-285" y="57672"/>
                          <a:pt x="5452" y="22391"/>
                          <a:pt x="25039" y="11946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92000"/>
                    </a:srgbClr>
                  </a:solidFill>
                  <a:ln w="253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88" name="Полилиния: фигура 187">
                    <a:extLst>
                      <a:ext uri="{FF2B5EF4-FFF2-40B4-BE49-F238E27FC236}">
                        <a16:creationId xmlns:a16="http://schemas.microsoft.com/office/drawing/2014/main" id="{3EF98F0C-C24E-422A-BAE7-69DA669E57FA}"/>
                      </a:ext>
                    </a:extLst>
                  </p:cNvPr>
                  <p:cNvSpPr/>
                  <p:nvPr/>
                </p:nvSpPr>
                <p:spPr>
                  <a:xfrm>
                    <a:off x="9394022" y="1175974"/>
                    <a:ext cx="20313" cy="81541"/>
                  </a:xfrm>
                  <a:custGeom>
                    <a:avLst/>
                    <a:gdLst>
                      <a:gd name="connsiteX0" fmla="*/ -285 w 20313"/>
                      <a:gd name="connsiteY0" fmla="*/ -241 h 81541"/>
                      <a:gd name="connsiteX1" fmla="*/ 11752 w 20313"/>
                      <a:gd name="connsiteY1" fmla="*/ 36900 h 81541"/>
                      <a:gd name="connsiteX2" fmla="*/ -285 w 20313"/>
                      <a:gd name="connsiteY2" fmla="*/ 81297 h 81541"/>
                      <a:gd name="connsiteX3" fmla="*/ 15038 w 20313"/>
                      <a:gd name="connsiteY3" fmla="*/ 57056 h 81541"/>
                      <a:gd name="connsiteX4" fmla="*/ -285 w 20313"/>
                      <a:gd name="connsiteY4" fmla="*/ -244 h 81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13" h="81541">
                        <a:moveTo>
                          <a:pt x="-285" y="-241"/>
                        </a:moveTo>
                        <a:cubicBezTo>
                          <a:pt x="-285" y="-241"/>
                          <a:pt x="11436" y="23891"/>
                          <a:pt x="11752" y="36900"/>
                        </a:cubicBezTo>
                        <a:cubicBezTo>
                          <a:pt x="12126" y="52227"/>
                          <a:pt x="-285" y="81297"/>
                          <a:pt x="-285" y="81297"/>
                        </a:cubicBezTo>
                        <a:cubicBezTo>
                          <a:pt x="-285" y="81297"/>
                          <a:pt x="7944" y="71093"/>
                          <a:pt x="15038" y="57056"/>
                        </a:cubicBezTo>
                        <a:cubicBezTo>
                          <a:pt x="21686" y="43904"/>
                          <a:pt x="25792" y="28111"/>
                          <a:pt x="-285" y="-244"/>
                        </a:cubicBezTo>
                        <a:close/>
                      </a:path>
                    </a:pathLst>
                  </a:custGeom>
                  <a:solidFill>
                    <a:srgbClr val="FFFAFA"/>
                  </a:solidFill>
                  <a:ln w="253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sp>
              <p:nvSpPr>
                <p:cNvPr id="189" name="Полилиния: фигура 188">
                  <a:extLst>
                    <a:ext uri="{FF2B5EF4-FFF2-40B4-BE49-F238E27FC236}">
                      <a16:creationId xmlns:a16="http://schemas.microsoft.com/office/drawing/2014/main" id="{490EA182-19DA-4E32-AB04-E8F767170301}"/>
                    </a:ext>
                  </a:extLst>
                </p:cNvPr>
                <p:cNvSpPr/>
                <p:nvPr/>
              </p:nvSpPr>
              <p:spPr>
                <a:xfrm>
                  <a:off x="9202742" y="1585833"/>
                  <a:ext cx="1123138" cy="65961"/>
                </a:xfrm>
                <a:custGeom>
                  <a:avLst/>
                  <a:gdLst>
                    <a:gd name="connsiteX0" fmla="*/ -136 w 1123138"/>
                    <a:gd name="connsiteY0" fmla="*/ 663 h 65961"/>
                    <a:gd name="connsiteX1" fmla="*/ 1123003 w 1123138"/>
                    <a:gd name="connsiteY1" fmla="*/ -230 h 65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3138" h="65961">
                      <a:moveTo>
                        <a:pt x="-136" y="663"/>
                      </a:moveTo>
                      <a:cubicBezTo>
                        <a:pt x="-136" y="663"/>
                        <a:pt x="479678" y="147659"/>
                        <a:pt x="1123003" y="-230"/>
                      </a:cubicBezTo>
                    </a:path>
                  </a:pathLst>
                </a:custGeom>
                <a:noFill/>
                <a:ln w="1266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90" name="Полилиния: фигура 189">
                  <a:extLst>
                    <a:ext uri="{FF2B5EF4-FFF2-40B4-BE49-F238E27FC236}">
                      <a16:creationId xmlns:a16="http://schemas.microsoft.com/office/drawing/2014/main" id="{B037B02F-37FC-4918-8D67-82BB20FE401B}"/>
                    </a:ext>
                  </a:extLst>
                </p:cNvPr>
                <p:cNvSpPr/>
                <p:nvPr/>
              </p:nvSpPr>
              <p:spPr>
                <a:xfrm>
                  <a:off x="9198797" y="1434757"/>
                  <a:ext cx="1126142" cy="168529"/>
                </a:xfrm>
                <a:custGeom>
                  <a:avLst/>
                  <a:gdLst>
                    <a:gd name="connsiteX0" fmla="*/ 1126006 w 1126142"/>
                    <a:gd name="connsiteY0" fmla="*/ 84034 h 168529"/>
                    <a:gd name="connsiteX1" fmla="*/ 562935 w 1126142"/>
                    <a:gd name="connsiteY1" fmla="*/ 168299 h 168529"/>
                    <a:gd name="connsiteX2" fmla="*/ -136 w 1126142"/>
                    <a:gd name="connsiteY2" fmla="*/ 84034 h 168529"/>
                    <a:gd name="connsiteX3" fmla="*/ 562935 w 1126142"/>
                    <a:gd name="connsiteY3" fmla="*/ -230 h 168529"/>
                    <a:gd name="connsiteX4" fmla="*/ 1126006 w 1126142"/>
                    <a:gd name="connsiteY4" fmla="*/ 84034 h 16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6142" h="168529">
                      <a:moveTo>
                        <a:pt x="1126006" y="84034"/>
                      </a:moveTo>
                      <a:cubicBezTo>
                        <a:pt x="1126006" y="130572"/>
                        <a:pt x="873907" y="168299"/>
                        <a:pt x="562935" y="168299"/>
                      </a:cubicBezTo>
                      <a:cubicBezTo>
                        <a:pt x="251963" y="168299"/>
                        <a:pt x="-136" y="130572"/>
                        <a:pt x="-136" y="84034"/>
                      </a:cubicBezTo>
                      <a:cubicBezTo>
                        <a:pt x="-136" y="37496"/>
                        <a:pt x="251963" y="-230"/>
                        <a:pt x="562935" y="-230"/>
                      </a:cubicBezTo>
                      <a:cubicBezTo>
                        <a:pt x="873907" y="-230"/>
                        <a:pt x="1126006" y="37496"/>
                        <a:pt x="1126006" y="84034"/>
                      </a:cubicBezTo>
                      <a:close/>
                    </a:path>
                  </a:pathLst>
                </a:custGeom>
                <a:noFill/>
                <a:ln w="1266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grpSp>
              <p:nvGrpSpPr>
                <p:cNvPr id="191" name="Рисунок 13">
                  <a:extLst>
                    <a:ext uri="{FF2B5EF4-FFF2-40B4-BE49-F238E27FC236}">
                      <a16:creationId xmlns:a16="http://schemas.microsoft.com/office/drawing/2014/main" id="{E3181BA7-D4CB-403F-A62E-AE0FD6531E4B}"/>
                    </a:ext>
                  </a:extLst>
                </p:cNvPr>
                <p:cNvGrpSpPr/>
                <p:nvPr/>
              </p:nvGrpSpPr>
              <p:grpSpPr>
                <a:xfrm>
                  <a:off x="10101572" y="1359302"/>
                  <a:ext cx="151343" cy="122846"/>
                  <a:chOff x="10101572" y="1359302"/>
                  <a:chExt cx="151343" cy="122846"/>
                </a:xfrm>
              </p:grpSpPr>
              <p:sp>
                <p:nvSpPr>
                  <p:cNvPr id="192" name="Полилиния: фигура 191">
                    <a:extLst>
                      <a:ext uri="{FF2B5EF4-FFF2-40B4-BE49-F238E27FC236}">
                        <a16:creationId xmlns:a16="http://schemas.microsoft.com/office/drawing/2014/main" id="{C0916989-C2EF-4C89-A479-68ACF95C7C81}"/>
                      </a:ext>
                    </a:extLst>
                  </p:cNvPr>
                  <p:cNvSpPr/>
                  <p:nvPr/>
                </p:nvSpPr>
                <p:spPr>
                  <a:xfrm>
                    <a:off x="10101572" y="1359302"/>
                    <a:ext cx="151343" cy="122846"/>
                  </a:xfrm>
                  <a:custGeom>
                    <a:avLst/>
                    <a:gdLst>
                      <a:gd name="connsiteX0" fmla="*/ 151384 w 151343"/>
                      <a:gd name="connsiteY0" fmla="*/ 61260 h 122846"/>
                      <a:gd name="connsiteX1" fmla="*/ 75712 w 151343"/>
                      <a:gd name="connsiteY1" fmla="*/ 122683 h 122846"/>
                      <a:gd name="connsiteX2" fmla="*/ 40 w 151343"/>
                      <a:gd name="connsiteY2" fmla="*/ 61260 h 122846"/>
                      <a:gd name="connsiteX3" fmla="*/ 75712 w 151343"/>
                      <a:gd name="connsiteY3" fmla="*/ -163 h 122846"/>
                      <a:gd name="connsiteX4" fmla="*/ 151381 w 151343"/>
                      <a:gd name="connsiteY4" fmla="*/ 60873 h 122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43" h="122846">
                        <a:moveTo>
                          <a:pt x="151384" y="61260"/>
                        </a:moveTo>
                        <a:cubicBezTo>
                          <a:pt x="151384" y="95184"/>
                          <a:pt x="117503" y="122683"/>
                          <a:pt x="75712" y="122683"/>
                        </a:cubicBezTo>
                        <a:cubicBezTo>
                          <a:pt x="33921" y="122683"/>
                          <a:pt x="40" y="95184"/>
                          <a:pt x="40" y="61260"/>
                        </a:cubicBezTo>
                        <a:cubicBezTo>
                          <a:pt x="40" y="27336"/>
                          <a:pt x="33921" y="-163"/>
                          <a:pt x="75712" y="-163"/>
                        </a:cubicBezTo>
                        <a:cubicBezTo>
                          <a:pt x="117318" y="-163"/>
                          <a:pt x="151119" y="27102"/>
                          <a:pt x="151381" y="60873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3798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93" name="Полилиния: фигура 192">
                    <a:extLst>
                      <a:ext uri="{FF2B5EF4-FFF2-40B4-BE49-F238E27FC236}">
                        <a16:creationId xmlns:a16="http://schemas.microsoft.com/office/drawing/2014/main" id="{F9557B90-8432-43BC-BC43-1C2382A40A42}"/>
                      </a:ext>
                    </a:extLst>
                  </p:cNvPr>
                  <p:cNvSpPr/>
                  <p:nvPr/>
                </p:nvSpPr>
                <p:spPr>
                  <a:xfrm>
                    <a:off x="10108286" y="1368821"/>
                    <a:ext cx="62690" cy="57915"/>
                  </a:xfrm>
                  <a:custGeom>
                    <a:avLst/>
                    <a:gdLst>
                      <a:gd name="connsiteX0" fmla="*/ 25365 w 62690"/>
                      <a:gd name="connsiteY0" fmla="*/ 12026 h 57915"/>
                      <a:gd name="connsiteX1" fmla="*/ 62733 w 62690"/>
                      <a:gd name="connsiteY1" fmla="*/ -163 h 57915"/>
                      <a:gd name="connsiteX2" fmla="*/ 27989 w 62690"/>
                      <a:gd name="connsiteY2" fmla="*/ 53344 h 57915"/>
                      <a:gd name="connsiteX3" fmla="*/ 42 w 62690"/>
                      <a:gd name="connsiteY3" fmla="*/ 57752 h 57915"/>
                      <a:gd name="connsiteX4" fmla="*/ 25365 w 62690"/>
                      <a:gd name="connsiteY4" fmla="*/ 12026 h 57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90" h="57915">
                        <a:moveTo>
                          <a:pt x="25365" y="12026"/>
                        </a:moveTo>
                        <a:lnTo>
                          <a:pt x="62733" y="-163"/>
                        </a:lnTo>
                        <a:cubicBezTo>
                          <a:pt x="62733" y="-163"/>
                          <a:pt x="21794" y="38876"/>
                          <a:pt x="27989" y="53344"/>
                        </a:cubicBezTo>
                        <a:lnTo>
                          <a:pt x="42" y="57752"/>
                        </a:lnTo>
                        <a:cubicBezTo>
                          <a:pt x="42" y="57752"/>
                          <a:pt x="5779" y="22472"/>
                          <a:pt x="25365" y="12026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92000"/>
                    </a:srgbClr>
                  </a:solidFill>
                  <a:ln w="253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94" name="Полилиния: фигура 193">
                    <a:extLst>
                      <a:ext uri="{FF2B5EF4-FFF2-40B4-BE49-F238E27FC236}">
                        <a16:creationId xmlns:a16="http://schemas.microsoft.com/office/drawing/2014/main" id="{07DF5CA4-8C07-41EA-ABC9-0AE47EBE958C}"/>
                      </a:ext>
                    </a:extLst>
                  </p:cNvPr>
                  <p:cNvSpPr/>
                  <p:nvPr/>
                </p:nvSpPr>
                <p:spPr>
                  <a:xfrm>
                    <a:off x="10225342" y="1380753"/>
                    <a:ext cx="20313" cy="81541"/>
                  </a:xfrm>
                  <a:custGeom>
                    <a:avLst/>
                    <a:gdLst>
                      <a:gd name="connsiteX0" fmla="*/ 42 w 20313"/>
                      <a:gd name="connsiteY0" fmla="*/ -161 h 81541"/>
                      <a:gd name="connsiteX1" fmla="*/ 12079 w 20313"/>
                      <a:gd name="connsiteY1" fmla="*/ 36980 h 81541"/>
                      <a:gd name="connsiteX2" fmla="*/ 42 w 20313"/>
                      <a:gd name="connsiteY2" fmla="*/ 81378 h 81541"/>
                      <a:gd name="connsiteX3" fmla="*/ 15365 w 20313"/>
                      <a:gd name="connsiteY3" fmla="*/ 57136 h 81541"/>
                      <a:gd name="connsiteX4" fmla="*/ 42 w 20313"/>
                      <a:gd name="connsiteY4" fmla="*/ -163 h 81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13" h="81541">
                        <a:moveTo>
                          <a:pt x="42" y="-161"/>
                        </a:moveTo>
                        <a:cubicBezTo>
                          <a:pt x="42" y="-161"/>
                          <a:pt x="11763" y="23971"/>
                          <a:pt x="12079" y="36980"/>
                        </a:cubicBezTo>
                        <a:cubicBezTo>
                          <a:pt x="12453" y="52308"/>
                          <a:pt x="42" y="81378"/>
                          <a:pt x="42" y="81378"/>
                        </a:cubicBezTo>
                        <a:cubicBezTo>
                          <a:pt x="42" y="81378"/>
                          <a:pt x="8271" y="71174"/>
                          <a:pt x="15365" y="57136"/>
                        </a:cubicBezTo>
                        <a:cubicBezTo>
                          <a:pt x="22013" y="43985"/>
                          <a:pt x="26119" y="28191"/>
                          <a:pt x="42" y="-163"/>
                        </a:cubicBezTo>
                        <a:close/>
                      </a:path>
                    </a:pathLst>
                  </a:custGeom>
                  <a:solidFill>
                    <a:srgbClr val="FFFAFA"/>
                  </a:solidFill>
                  <a:ln w="253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sp>
              <p:nvSpPr>
                <p:cNvPr id="195" name="Полилиния: фигура 194">
                  <a:extLst>
                    <a:ext uri="{FF2B5EF4-FFF2-40B4-BE49-F238E27FC236}">
                      <a16:creationId xmlns:a16="http://schemas.microsoft.com/office/drawing/2014/main" id="{5C92DF1D-527B-4E32-BD66-3C503BF55F9D}"/>
                    </a:ext>
                  </a:extLst>
                </p:cNvPr>
                <p:cNvSpPr/>
                <p:nvPr/>
              </p:nvSpPr>
              <p:spPr>
                <a:xfrm>
                  <a:off x="9189234" y="1530544"/>
                  <a:ext cx="1147816" cy="116441"/>
                </a:xfrm>
                <a:custGeom>
                  <a:avLst/>
                  <a:gdLst>
                    <a:gd name="connsiteX0" fmla="*/ 1138904 w 1147816"/>
                    <a:gd name="connsiteY0" fmla="*/ -70 h 116441"/>
                    <a:gd name="connsiteX1" fmla="*/ 1055742 w 1147816"/>
                    <a:gd name="connsiteY1" fmla="*/ 36918 h 116441"/>
                    <a:gd name="connsiteX2" fmla="*/ 774333 w 1147816"/>
                    <a:gd name="connsiteY2" fmla="*/ 72056 h 116441"/>
                    <a:gd name="connsiteX3" fmla="*/ 373118 w 1147816"/>
                    <a:gd name="connsiteY3" fmla="*/ 72056 h 116441"/>
                    <a:gd name="connsiteX4" fmla="*/ 90539 w 1147816"/>
                    <a:gd name="connsiteY4" fmla="*/ 36529 h 116441"/>
                    <a:gd name="connsiteX5" fmla="*/ 15735 w 1147816"/>
                    <a:gd name="connsiteY5" fmla="*/ 6721 h 116441"/>
                    <a:gd name="connsiteX6" fmla="*/ 4525 w 1147816"/>
                    <a:gd name="connsiteY6" fmla="*/ 3669 h 116441"/>
                    <a:gd name="connsiteX7" fmla="*/ 12319 w 1147816"/>
                    <a:gd name="connsiteY7" fmla="*/ 49627 h 116441"/>
                    <a:gd name="connsiteX8" fmla="*/ 82663 w 1147816"/>
                    <a:gd name="connsiteY8" fmla="*/ 68426 h 116441"/>
                    <a:gd name="connsiteX9" fmla="*/ 484770 w 1147816"/>
                    <a:gd name="connsiteY9" fmla="*/ 115509 h 116441"/>
                    <a:gd name="connsiteX10" fmla="*/ 816677 w 1147816"/>
                    <a:gd name="connsiteY10" fmla="*/ 103124 h 116441"/>
                    <a:gd name="connsiteX11" fmla="*/ 1128120 w 1147816"/>
                    <a:gd name="connsiteY11" fmla="*/ 51755 h 116441"/>
                    <a:gd name="connsiteX12" fmla="*/ 1147444 w 1147816"/>
                    <a:gd name="connsiteY12" fmla="*/ 24637 h 116441"/>
                    <a:gd name="connsiteX13" fmla="*/ 1141017 w 1147816"/>
                    <a:gd name="connsiteY13" fmla="*/ -230 h 116441"/>
                    <a:gd name="connsiteX14" fmla="*/ 1139734 w 1147816"/>
                    <a:gd name="connsiteY14" fmla="*/ -134 h 116441"/>
                    <a:gd name="connsiteX15" fmla="*/ 1138927 w 1147816"/>
                    <a:gd name="connsiteY15" fmla="*/ -70 h 116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47816" h="116441">
                      <a:moveTo>
                        <a:pt x="1138904" y="-70"/>
                      </a:moveTo>
                      <a:cubicBezTo>
                        <a:pt x="1116615" y="21919"/>
                        <a:pt x="1084956" y="28814"/>
                        <a:pt x="1055742" y="36918"/>
                      </a:cubicBezTo>
                      <a:cubicBezTo>
                        <a:pt x="963586" y="58546"/>
                        <a:pt x="868695" y="66024"/>
                        <a:pt x="774333" y="72056"/>
                      </a:cubicBezTo>
                      <a:cubicBezTo>
                        <a:pt x="640730" y="79124"/>
                        <a:pt x="506720" y="79089"/>
                        <a:pt x="373118" y="72056"/>
                      </a:cubicBezTo>
                      <a:cubicBezTo>
                        <a:pt x="278333" y="66113"/>
                        <a:pt x="183098" y="58118"/>
                        <a:pt x="90539" y="36529"/>
                      </a:cubicBezTo>
                      <a:cubicBezTo>
                        <a:pt x="64750" y="29382"/>
                        <a:pt x="37314" y="23393"/>
                        <a:pt x="15735" y="6721"/>
                      </a:cubicBezTo>
                      <a:cubicBezTo>
                        <a:pt x="12978" y="4305"/>
                        <a:pt x="6971" y="-2544"/>
                        <a:pt x="4525" y="3669"/>
                      </a:cubicBezTo>
                      <a:cubicBezTo>
                        <a:pt x="-2584" y="18475"/>
                        <a:pt x="-2716" y="39670"/>
                        <a:pt x="12319" y="49627"/>
                      </a:cubicBezTo>
                      <a:cubicBezTo>
                        <a:pt x="34822" y="58698"/>
                        <a:pt x="59203" y="62537"/>
                        <a:pt x="82663" y="68426"/>
                      </a:cubicBezTo>
                      <a:cubicBezTo>
                        <a:pt x="214851" y="96516"/>
                        <a:pt x="349742" y="111218"/>
                        <a:pt x="484770" y="115509"/>
                      </a:cubicBezTo>
                      <a:cubicBezTo>
                        <a:pt x="595523" y="117810"/>
                        <a:pt x="706458" y="114644"/>
                        <a:pt x="816677" y="103124"/>
                      </a:cubicBezTo>
                      <a:cubicBezTo>
                        <a:pt x="921370" y="92268"/>
                        <a:pt x="1025610" y="75665"/>
                        <a:pt x="1128120" y="51755"/>
                      </a:cubicBezTo>
                      <a:cubicBezTo>
                        <a:pt x="1140793" y="50317"/>
                        <a:pt x="1149225" y="36804"/>
                        <a:pt x="1147444" y="24637"/>
                      </a:cubicBezTo>
                      <a:cubicBezTo>
                        <a:pt x="1147482" y="16039"/>
                        <a:pt x="1146255" y="6744"/>
                        <a:pt x="1141017" y="-230"/>
                      </a:cubicBezTo>
                      <a:lnTo>
                        <a:pt x="1139734" y="-134"/>
                      </a:lnTo>
                      <a:lnTo>
                        <a:pt x="1138927" y="-70"/>
                      </a:lnTo>
                      <a:close/>
                    </a:path>
                  </a:pathLst>
                </a:custGeom>
                <a:solidFill>
                  <a:srgbClr val="4E4E4E">
                    <a:alpha val="92000"/>
                  </a:srgbClr>
                </a:solidFill>
                <a:ln w="25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grpSp>
              <p:nvGrpSpPr>
                <p:cNvPr id="196" name="Рисунок 13">
                  <a:extLst>
                    <a:ext uri="{FF2B5EF4-FFF2-40B4-BE49-F238E27FC236}">
                      <a16:creationId xmlns:a16="http://schemas.microsoft.com/office/drawing/2014/main" id="{14AAEA8F-ED69-40E5-B15E-089EE98D5809}"/>
                    </a:ext>
                  </a:extLst>
                </p:cNvPr>
                <p:cNvGrpSpPr/>
                <p:nvPr/>
              </p:nvGrpSpPr>
              <p:grpSpPr>
                <a:xfrm>
                  <a:off x="9425551" y="1293319"/>
                  <a:ext cx="66574" cy="58358"/>
                  <a:chOff x="9425551" y="1293319"/>
                  <a:chExt cx="66574" cy="58358"/>
                </a:xfrm>
              </p:grpSpPr>
              <p:sp>
                <p:nvSpPr>
                  <p:cNvPr id="197" name="Полилиния: фигура 196">
                    <a:extLst>
                      <a:ext uri="{FF2B5EF4-FFF2-40B4-BE49-F238E27FC236}">
                        <a16:creationId xmlns:a16="http://schemas.microsoft.com/office/drawing/2014/main" id="{37A472F0-1C51-4DD1-AB4E-28B6C1A91CE7}"/>
                      </a:ext>
                    </a:extLst>
                  </p:cNvPr>
                  <p:cNvSpPr/>
                  <p:nvPr/>
                </p:nvSpPr>
                <p:spPr>
                  <a:xfrm>
                    <a:off x="9425551" y="1293319"/>
                    <a:ext cx="66574" cy="58358"/>
                  </a:xfrm>
                  <a:custGeom>
                    <a:avLst/>
                    <a:gdLst>
                      <a:gd name="connsiteX0" fmla="*/ 66333 w 66574"/>
                      <a:gd name="connsiteY0" fmla="*/ 28977 h 58358"/>
                      <a:gd name="connsiteX1" fmla="*/ 33045 w 66574"/>
                      <a:gd name="connsiteY1" fmla="*/ 58156 h 58358"/>
                      <a:gd name="connsiteX2" fmla="*/ -242 w 66574"/>
                      <a:gd name="connsiteY2" fmla="*/ 28977 h 58358"/>
                      <a:gd name="connsiteX3" fmla="*/ 33045 w 66574"/>
                      <a:gd name="connsiteY3" fmla="*/ -202 h 58358"/>
                      <a:gd name="connsiteX4" fmla="*/ 66331 w 66574"/>
                      <a:gd name="connsiteY4" fmla="*/ 28793 h 58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74" h="58358">
                        <a:moveTo>
                          <a:pt x="66333" y="28977"/>
                        </a:moveTo>
                        <a:cubicBezTo>
                          <a:pt x="66333" y="45093"/>
                          <a:pt x="51429" y="58156"/>
                          <a:pt x="33045" y="58156"/>
                        </a:cubicBezTo>
                        <a:cubicBezTo>
                          <a:pt x="14662" y="58156"/>
                          <a:pt x="-242" y="45093"/>
                          <a:pt x="-242" y="28977"/>
                        </a:cubicBezTo>
                        <a:cubicBezTo>
                          <a:pt x="-242" y="12862"/>
                          <a:pt x="14662" y="-202"/>
                          <a:pt x="33045" y="-202"/>
                        </a:cubicBezTo>
                        <a:cubicBezTo>
                          <a:pt x="51347" y="-202"/>
                          <a:pt x="66216" y="12751"/>
                          <a:pt x="66331" y="28793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1737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98" name="Полилиния: фигура 197">
                    <a:extLst>
                      <a:ext uri="{FF2B5EF4-FFF2-40B4-BE49-F238E27FC236}">
                        <a16:creationId xmlns:a16="http://schemas.microsoft.com/office/drawing/2014/main" id="{F1E2D26D-F7D5-4C19-9030-B733401DD675}"/>
                      </a:ext>
                    </a:extLst>
                  </p:cNvPr>
                  <p:cNvSpPr/>
                  <p:nvPr/>
                </p:nvSpPr>
                <p:spPr>
                  <a:xfrm>
                    <a:off x="9428505" y="1297841"/>
                    <a:ext cx="27577" cy="27512"/>
                  </a:xfrm>
                  <a:custGeom>
                    <a:avLst/>
                    <a:gdLst>
                      <a:gd name="connsiteX0" fmla="*/ 10907 w 27577"/>
                      <a:gd name="connsiteY0" fmla="*/ 5593 h 27512"/>
                      <a:gd name="connsiteX1" fmla="*/ 27345 w 27577"/>
                      <a:gd name="connsiteY1" fmla="*/ -197 h 27512"/>
                      <a:gd name="connsiteX2" fmla="*/ 12062 w 27577"/>
                      <a:gd name="connsiteY2" fmla="*/ 25221 h 27512"/>
                      <a:gd name="connsiteX3" fmla="*/ -232 w 27577"/>
                      <a:gd name="connsiteY3" fmla="*/ 27316 h 27512"/>
                      <a:gd name="connsiteX4" fmla="*/ 10907 w 27577"/>
                      <a:gd name="connsiteY4" fmla="*/ 5593 h 27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77" h="27512">
                        <a:moveTo>
                          <a:pt x="10907" y="5593"/>
                        </a:moveTo>
                        <a:lnTo>
                          <a:pt x="27345" y="-197"/>
                        </a:lnTo>
                        <a:cubicBezTo>
                          <a:pt x="27345" y="-197"/>
                          <a:pt x="9337" y="18349"/>
                          <a:pt x="12062" y="25221"/>
                        </a:cubicBezTo>
                        <a:lnTo>
                          <a:pt x="-232" y="27316"/>
                        </a:lnTo>
                        <a:cubicBezTo>
                          <a:pt x="-232" y="27316"/>
                          <a:pt x="2292" y="10556"/>
                          <a:pt x="10907" y="5593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92000"/>
                    </a:srgbClr>
                  </a:solidFill>
                  <a:ln w="11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99" name="Полилиния: фигура 198">
                    <a:extLst>
                      <a:ext uri="{FF2B5EF4-FFF2-40B4-BE49-F238E27FC236}">
                        <a16:creationId xmlns:a16="http://schemas.microsoft.com/office/drawing/2014/main" id="{08C61721-E569-427C-8245-8165195A4EB1}"/>
                      </a:ext>
                    </a:extLst>
                  </p:cNvPr>
                  <p:cNvSpPr/>
                  <p:nvPr/>
                </p:nvSpPr>
                <p:spPr>
                  <a:xfrm>
                    <a:off x="9479996" y="1303509"/>
                    <a:ext cx="8935" cy="38736"/>
                  </a:xfrm>
                  <a:custGeom>
                    <a:avLst/>
                    <a:gdLst>
                      <a:gd name="connsiteX0" fmla="*/ -253 w 8935"/>
                      <a:gd name="connsiteY0" fmla="*/ -201 h 38736"/>
                      <a:gd name="connsiteX1" fmla="*/ 5042 w 8935"/>
                      <a:gd name="connsiteY1" fmla="*/ 17443 h 38736"/>
                      <a:gd name="connsiteX2" fmla="*/ -253 w 8935"/>
                      <a:gd name="connsiteY2" fmla="*/ 38534 h 38736"/>
                      <a:gd name="connsiteX3" fmla="*/ 6487 w 8935"/>
                      <a:gd name="connsiteY3" fmla="*/ 27018 h 38736"/>
                      <a:gd name="connsiteX4" fmla="*/ -253 w 8935"/>
                      <a:gd name="connsiteY4" fmla="*/ -202 h 38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5" h="38736">
                        <a:moveTo>
                          <a:pt x="-253" y="-201"/>
                        </a:moveTo>
                        <a:cubicBezTo>
                          <a:pt x="-253" y="-201"/>
                          <a:pt x="4903" y="11263"/>
                          <a:pt x="5042" y="17443"/>
                        </a:cubicBezTo>
                        <a:cubicBezTo>
                          <a:pt x="5206" y="24724"/>
                          <a:pt x="-253" y="38534"/>
                          <a:pt x="-253" y="38534"/>
                        </a:cubicBezTo>
                        <a:cubicBezTo>
                          <a:pt x="-253" y="38534"/>
                          <a:pt x="3367" y="33686"/>
                          <a:pt x="6487" y="27018"/>
                        </a:cubicBezTo>
                        <a:cubicBezTo>
                          <a:pt x="9412" y="20770"/>
                          <a:pt x="11218" y="13268"/>
                          <a:pt x="-253" y="-202"/>
                        </a:cubicBezTo>
                        <a:close/>
                      </a:path>
                    </a:pathLst>
                  </a:custGeom>
                  <a:solidFill>
                    <a:srgbClr val="FFFAFA"/>
                  </a:solidFill>
                  <a:ln w="11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200" name="Рисунок 13">
                  <a:extLst>
                    <a:ext uri="{FF2B5EF4-FFF2-40B4-BE49-F238E27FC236}">
                      <a16:creationId xmlns:a16="http://schemas.microsoft.com/office/drawing/2014/main" id="{3B249F90-C220-4086-9927-81C172EF0A41}"/>
                    </a:ext>
                  </a:extLst>
                </p:cNvPr>
                <p:cNvGrpSpPr/>
                <p:nvPr/>
              </p:nvGrpSpPr>
              <p:grpSpPr>
                <a:xfrm>
                  <a:off x="9373983" y="1371689"/>
                  <a:ext cx="66574" cy="58358"/>
                  <a:chOff x="9373983" y="1371689"/>
                  <a:chExt cx="66574" cy="58358"/>
                </a:xfrm>
              </p:grpSpPr>
              <p:sp>
                <p:nvSpPr>
                  <p:cNvPr id="201" name="Полилиния: фигура 200">
                    <a:extLst>
                      <a:ext uri="{FF2B5EF4-FFF2-40B4-BE49-F238E27FC236}">
                        <a16:creationId xmlns:a16="http://schemas.microsoft.com/office/drawing/2014/main" id="{D9CA279C-6341-436B-9F61-598C698402BE}"/>
                      </a:ext>
                    </a:extLst>
                  </p:cNvPr>
                  <p:cNvSpPr/>
                  <p:nvPr/>
                </p:nvSpPr>
                <p:spPr>
                  <a:xfrm>
                    <a:off x="9373983" y="1371689"/>
                    <a:ext cx="66574" cy="58358"/>
                  </a:xfrm>
                  <a:custGeom>
                    <a:avLst/>
                    <a:gdLst>
                      <a:gd name="connsiteX0" fmla="*/ 66312 w 66574"/>
                      <a:gd name="connsiteY0" fmla="*/ 29008 h 58358"/>
                      <a:gd name="connsiteX1" fmla="*/ 33025 w 66574"/>
                      <a:gd name="connsiteY1" fmla="*/ 58187 h 58358"/>
                      <a:gd name="connsiteX2" fmla="*/ -262 w 66574"/>
                      <a:gd name="connsiteY2" fmla="*/ 29008 h 58358"/>
                      <a:gd name="connsiteX3" fmla="*/ 33025 w 66574"/>
                      <a:gd name="connsiteY3" fmla="*/ -171 h 58358"/>
                      <a:gd name="connsiteX4" fmla="*/ 66311 w 66574"/>
                      <a:gd name="connsiteY4" fmla="*/ 28824 h 58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74" h="58358">
                        <a:moveTo>
                          <a:pt x="66312" y="29008"/>
                        </a:moveTo>
                        <a:cubicBezTo>
                          <a:pt x="66312" y="45124"/>
                          <a:pt x="51409" y="58187"/>
                          <a:pt x="33025" y="58187"/>
                        </a:cubicBezTo>
                        <a:cubicBezTo>
                          <a:pt x="14642" y="58187"/>
                          <a:pt x="-262" y="45124"/>
                          <a:pt x="-262" y="29008"/>
                        </a:cubicBezTo>
                        <a:cubicBezTo>
                          <a:pt x="-262" y="12893"/>
                          <a:pt x="14642" y="-171"/>
                          <a:pt x="33025" y="-171"/>
                        </a:cubicBezTo>
                        <a:cubicBezTo>
                          <a:pt x="51327" y="-171"/>
                          <a:pt x="66196" y="12781"/>
                          <a:pt x="66311" y="28824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1737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02" name="Полилиния: фигура 201">
                    <a:extLst>
                      <a:ext uri="{FF2B5EF4-FFF2-40B4-BE49-F238E27FC236}">
                        <a16:creationId xmlns:a16="http://schemas.microsoft.com/office/drawing/2014/main" id="{172E957A-5035-468E-ABC7-E641719D3C43}"/>
                      </a:ext>
                    </a:extLst>
                  </p:cNvPr>
                  <p:cNvSpPr/>
                  <p:nvPr/>
                </p:nvSpPr>
                <p:spPr>
                  <a:xfrm>
                    <a:off x="9376937" y="1376211"/>
                    <a:ext cx="27577" cy="27512"/>
                  </a:xfrm>
                  <a:custGeom>
                    <a:avLst/>
                    <a:gdLst>
                      <a:gd name="connsiteX0" fmla="*/ 10887 w 27577"/>
                      <a:gd name="connsiteY0" fmla="*/ 5624 h 27512"/>
                      <a:gd name="connsiteX1" fmla="*/ 27325 w 27577"/>
                      <a:gd name="connsiteY1" fmla="*/ -167 h 27512"/>
                      <a:gd name="connsiteX2" fmla="*/ 12042 w 27577"/>
                      <a:gd name="connsiteY2" fmla="*/ 25252 h 27512"/>
                      <a:gd name="connsiteX3" fmla="*/ -252 w 27577"/>
                      <a:gd name="connsiteY3" fmla="*/ 27346 h 27512"/>
                      <a:gd name="connsiteX4" fmla="*/ 10887 w 27577"/>
                      <a:gd name="connsiteY4" fmla="*/ 5624 h 27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77" h="27512">
                        <a:moveTo>
                          <a:pt x="10887" y="5624"/>
                        </a:moveTo>
                        <a:lnTo>
                          <a:pt x="27325" y="-167"/>
                        </a:lnTo>
                        <a:cubicBezTo>
                          <a:pt x="27325" y="-167"/>
                          <a:pt x="9316" y="18379"/>
                          <a:pt x="12042" y="25252"/>
                        </a:cubicBezTo>
                        <a:lnTo>
                          <a:pt x="-252" y="27346"/>
                        </a:lnTo>
                        <a:cubicBezTo>
                          <a:pt x="-252" y="27346"/>
                          <a:pt x="2271" y="10586"/>
                          <a:pt x="10887" y="5624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92000"/>
                    </a:srgbClr>
                  </a:solidFill>
                  <a:ln w="11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03" name="Полилиния: фигура 202">
                    <a:extLst>
                      <a:ext uri="{FF2B5EF4-FFF2-40B4-BE49-F238E27FC236}">
                        <a16:creationId xmlns:a16="http://schemas.microsoft.com/office/drawing/2014/main" id="{97A79DBB-35EF-4ECB-9B0C-0C4D8F351C10}"/>
                      </a:ext>
                    </a:extLst>
                  </p:cNvPr>
                  <p:cNvSpPr/>
                  <p:nvPr/>
                </p:nvSpPr>
                <p:spPr>
                  <a:xfrm>
                    <a:off x="9428428" y="1381879"/>
                    <a:ext cx="8935" cy="38736"/>
                  </a:xfrm>
                  <a:custGeom>
                    <a:avLst/>
                    <a:gdLst>
                      <a:gd name="connsiteX0" fmla="*/ -273 w 8935"/>
                      <a:gd name="connsiteY0" fmla="*/ -170 h 38736"/>
                      <a:gd name="connsiteX1" fmla="*/ 5021 w 8935"/>
                      <a:gd name="connsiteY1" fmla="*/ 17474 h 38736"/>
                      <a:gd name="connsiteX2" fmla="*/ -273 w 8935"/>
                      <a:gd name="connsiteY2" fmla="*/ 38565 h 38736"/>
                      <a:gd name="connsiteX3" fmla="*/ 6467 w 8935"/>
                      <a:gd name="connsiteY3" fmla="*/ 27049 h 38736"/>
                      <a:gd name="connsiteX4" fmla="*/ -273 w 8935"/>
                      <a:gd name="connsiteY4" fmla="*/ -171 h 38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5" h="38736">
                        <a:moveTo>
                          <a:pt x="-273" y="-170"/>
                        </a:moveTo>
                        <a:cubicBezTo>
                          <a:pt x="-273" y="-170"/>
                          <a:pt x="4883" y="11294"/>
                          <a:pt x="5021" y="17474"/>
                        </a:cubicBezTo>
                        <a:cubicBezTo>
                          <a:pt x="5186" y="24755"/>
                          <a:pt x="-273" y="38565"/>
                          <a:pt x="-273" y="38565"/>
                        </a:cubicBezTo>
                        <a:cubicBezTo>
                          <a:pt x="-273" y="38565"/>
                          <a:pt x="3346" y="33717"/>
                          <a:pt x="6467" y="27049"/>
                        </a:cubicBezTo>
                        <a:cubicBezTo>
                          <a:pt x="9391" y="20801"/>
                          <a:pt x="11197" y="13298"/>
                          <a:pt x="-273" y="-171"/>
                        </a:cubicBezTo>
                        <a:close/>
                      </a:path>
                    </a:pathLst>
                  </a:custGeom>
                  <a:solidFill>
                    <a:srgbClr val="FFFAFA"/>
                  </a:solidFill>
                  <a:ln w="11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204" name="Рисунок 13">
                  <a:extLst>
                    <a:ext uri="{FF2B5EF4-FFF2-40B4-BE49-F238E27FC236}">
                      <a16:creationId xmlns:a16="http://schemas.microsoft.com/office/drawing/2014/main" id="{892FF02D-6DF8-4870-9111-534D464E02FE}"/>
                    </a:ext>
                  </a:extLst>
                </p:cNvPr>
                <p:cNvGrpSpPr/>
                <p:nvPr/>
              </p:nvGrpSpPr>
              <p:grpSpPr>
                <a:xfrm>
                  <a:off x="10138629" y="1211232"/>
                  <a:ext cx="92130" cy="80761"/>
                  <a:chOff x="10138629" y="1211232"/>
                  <a:chExt cx="92130" cy="80761"/>
                </a:xfrm>
              </p:grpSpPr>
              <p:sp>
                <p:nvSpPr>
                  <p:cNvPr id="205" name="Полилиния: фигура 204">
                    <a:extLst>
                      <a:ext uri="{FF2B5EF4-FFF2-40B4-BE49-F238E27FC236}">
                        <a16:creationId xmlns:a16="http://schemas.microsoft.com/office/drawing/2014/main" id="{FC41EC0B-AE64-44A4-9C28-EDDC68988521}"/>
                      </a:ext>
                    </a:extLst>
                  </p:cNvPr>
                  <p:cNvSpPr/>
                  <p:nvPr/>
                </p:nvSpPr>
                <p:spPr>
                  <a:xfrm>
                    <a:off x="10138629" y="1211232"/>
                    <a:ext cx="92130" cy="80761"/>
                  </a:xfrm>
                  <a:custGeom>
                    <a:avLst/>
                    <a:gdLst>
                      <a:gd name="connsiteX0" fmla="*/ 92174 w 92130"/>
                      <a:gd name="connsiteY0" fmla="*/ 40151 h 80761"/>
                      <a:gd name="connsiteX1" fmla="*/ 46108 w 92130"/>
                      <a:gd name="connsiteY1" fmla="*/ 80532 h 80761"/>
                      <a:gd name="connsiteX2" fmla="*/ 43 w 92130"/>
                      <a:gd name="connsiteY2" fmla="*/ 40151 h 80761"/>
                      <a:gd name="connsiteX3" fmla="*/ 46108 w 92130"/>
                      <a:gd name="connsiteY3" fmla="*/ -230 h 80761"/>
                      <a:gd name="connsiteX4" fmla="*/ 92172 w 92130"/>
                      <a:gd name="connsiteY4" fmla="*/ 39897 h 8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130" h="80761">
                        <a:moveTo>
                          <a:pt x="92174" y="40151"/>
                        </a:moveTo>
                        <a:cubicBezTo>
                          <a:pt x="92174" y="62453"/>
                          <a:pt x="71549" y="80532"/>
                          <a:pt x="46108" y="80532"/>
                        </a:cubicBezTo>
                        <a:cubicBezTo>
                          <a:pt x="20668" y="80532"/>
                          <a:pt x="43" y="62453"/>
                          <a:pt x="43" y="40151"/>
                        </a:cubicBezTo>
                        <a:cubicBezTo>
                          <a:pt x="43" y="17849"/>
                          <a:pt x="20668" y="-230"/>
                          <a:pt x="46108" y="-230"/>
                        </a:cubicBezTo>
                        <a:cubicBezTo>
                          <a:pt x="71436" y="-230"/>
                          <a:pt x="92012" y="17695"/>
                          <a:pt x="92172" y="39897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2404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06" name="Полилиния: фигура 205">
                    <a:extLst>
                      <a:ext uri="{FF2B5EF4-FFF2-40B4-BE49-F238E27FC236}">
                        <a16:creationId xmlns:a16="http://schemas.microsoft.com/office/drawing/2014/main" id="{154BE6FD-5757-4055-B579-4F8E33FA54C6}"/>
                      </a:ext>
                    </a:extLst>
                  </p:cNvPr>
                  <p:cNvSpPr/>
                  <p:nvPr/>
                </p:nvSpPr>
                <p:spPr>
                  <a:xfrm>
                    <a:off x="10142717" y="1217490"/>
                    <a:ext cx="38162" cy="38074"/>
                  </a:xfrm>
                  <a:custGeom>
                    <a:avLst/>
                    <a:gdLst>
                      <a:gd name="connsiteX0" fmla="*/ 15466 w 38162"/>
                      <a:gd name="connsiteY0" fmla="*/ 7787 h 38074"/>
                      <a:gd name="connsiteX1" fmla="*/ 38214 w 38162"/>
                      <a:gd name="connsiteY1" fmla="*/ -227 h 38074"/>
                      <a:gd name="connsiteX2" fmla="*/ 17064 w 38162"/>
                      <a:gd name="connsiteY2" fmla="*/ 34950 h 38074"/>
                      <a:gd name="connsiteX3" fmla="*/ 51 w 38162"/>
                      <a:gd name="connsiteY3" fmla="*/ 37848 h 38074"/>
                      <a:gd name="connsiteX4" fmla="*/ 15466 w 38162"/>
                      <a:gd name="connsiteY4" fmla="*/ 778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62" h="38074">
                        <a:moveTo>
                          <a:pt x="15466" y="7787"/>
                        </a:moveTo>
                        <a:lnTo>
                          <a:pt x="38214" y="-227"/>
                        </a:lnTo>
                        <a:cubicBezTo>
                          <a:pt x="38214" y="-227"/>
                          <a:pt x="13292" y="25439"/>
                          <a:pt x="17064" y="34950"/>
                        </a:cubicBezTo>
                        <a:lnTo>
                          <a:pt x="51" y="37848"/>
                        </a:lnTo>
                        <a:cubicBezTo>
                          <a:pt x="51" y="37848"/>
                          <a:pt x="3543" y="14654"/>
                          <a:pt x="15466" y="7787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92000"/>
                    </a:srgbClr>
                  </a:solidFill>
                  <a:ln w="16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07" name="Полилиния: фигура 206">
                    <a:extLst>
                      <a:ext uri="{FF2B5EF4-FFF2-40B4-BE49-F238E27FC236}">
                        <a16:creationId xmlns:a16="http://schemas.microsoft.com/office/drawing/2014/main" id="{DF8A1960-EDC6-40D0-A014-3E94FFAF450E}"/>
                      </a:ext>
                    </a:extLst>
                  </p:cNvPr>
                  <p:cNvSpPr/>
                  <p:nvPr/>
                </p:nvSpPr>
                <p:spPr>
                  <a:xfrm>
                    <a:off x="10213974" y="1225334"/>
                    <a:ext cx="12365" cy="53606"/>
                  </a:xfrm>
                  <a:custGeom>
                    <a:avLst/>
                    <a:gdLst>
                      <a:gd name="connsiteX0" fmla="*/ 36 w 12365"/>
                      <a:gd name="connsiteY0" fmla="*/ -228 h 53606"/>
                      <a:gd name="connsiteX1" fmla="*/ 7363 w 12365"/>
                      <a:gd name="connsiteY1" fmla="*/ 24189 h 53606"/>
                      <a:gd name="connsiteX2" fmla="*/ 36 w 12365"/>
                      <a:gd name="connsiteY2" fmla="*/ 53377 h 53606"/>
                      <a:gd name="connsiteX3" fmla="*/ 9364 w 12365"/>
                      <a:gd name="connsiteY3" fmla="*/ 37440 h 53606"/>
                      <a:gd name="connsiteX4" fmla="*/ 36 w 12365"/>
                      <a:gd name="connsiteY4" fmla="*/ -230 h 536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65" h="53606">
                        <a:moveTo>
                          <a:pt x="36" y="-228"/>
                        </a:moveTo>
                        <a:cubicBezTo>
                          <a:pt x="36" y="-228"/>
                          <a:pt x="7171" y="15637"/>
                          <a:pt x="7363" y="24189"/>
                        </a:cubicBezTo>
                        <a:cubicBezTo>
                          <a:pt x="7591" y="34266"/>
                          <a:pt x="36" y="53377"/>
                          <a:pt x="36" y="53377"/>
                        </a:cubicBezTo>
                        <a:cubicBezTo>
                          <a:pt x="36" y="53377"/>
                          <a:pt x="5045" y="46668"/>
                          <a:pt x="9364" y="37440"/>
                        </a:cubicBezTo>
                        <a:cubicBezTo>
                          <a:pt x="13411" y="28794"/>
                          <a:pt x="15910" y="18411"/>
                          <a:pt x="36" y="-230"/>
                        </a:cubicBezTo>
                        <a:close/>
                      </a:path>
                    </a:pathLst>
                  </a:custGeom>
                  <a:solidFill>
                    <a:srgbClr val="FFFAFA"/>
                  </a:solidFill>
                  <a:ln w="16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208" name="Рисунок 13">
                  <a:extLst>
                    <a:ext uri="{FF2B5EF4-FFF2-40B4-BE49-F238E27FC236}">
                      <a16:creationId xmlns:a16="http://schemas.microsoft.com/office/drawing/2014/main" id="{57CAF786-5D48-4690-ABFD-CA0B2C494632}"/>
                    </a:ext>
                  </a:extLst>
                </p:cNvPr>
                <p:cNvGrpSpPr/>
                <p:nvPr/>
              </p:nvGrpSpPr>
              <p:grpSpPr>
                <a:xfrm>
                  <a:off x="9654475" y="1379147"/>
                  <a:ext cx="66574" cy="58358"/>
                  <a:chOff x="9654475" y="1379147"/>
                  <a:chExt cx="66574" cy="58358"/>
                </a:xfrm>
              </p:grpSpPr>
              <p:sp>
                <p:nvSpPr>
                  <p:cNvPr id="209" name="Полилиния: фигура 208">
                    <a:extLst>
                      <a:ext uri="{FF2B5EF4-FFF2-40B4-BE49-F238E27FC236}">
                        <a16:creationId xmlns:a16="http://schemas.microsoft.com/office/drawing/2014/main" id="{609E9071-D5E7-45F7-BDCB-F890C28ADF09}"/>
                      </a:ext>
                    </a:extLst>
                  </p:cNvPr>
                  <p:cNvSpPr/>
                  <p:nvPr/>
                </p:nvSpPr>
                <p:spPr>
                  <a:xfrm>
                    <a:off x="9654475" y="1379147"/>
                    <a:ext cx="66574" cy="58358"/>
                  </a:xfrm>
                  <a:custGeom>
                    <a:avLst/>
                    <a:gdLst>
                      <a:gd name="connsiteX0" fmla="*/ 66423 w 66574"/>
                      <a:gd name="connsiteY0" fmla="*/ 29011 h 58358"/>
                      <a:gd name="connsiteX1" fmla="*/ 33135 w 66574"/>
                      <a:gd name="connsiteY1" fmla="*/ 58190 h 58358"/>
                      <a:gd name="connsiteX2" fmla="*/ -152 w 66574"/>
                      <a:gd name="connsiteY2" fmla="*/ 29011 h 58358"/>
                      <a:gd name="connsiteX3" fmla="*/ 33135 w 66574"/>
                      <a:gd name="connsiteY3" fmla="*/ -168 h 58358"/>
                      <a:gd name="connsiteX4" fmla="*/ 66421 w 66574"/>
                      <a:gd name="connsiteY4" fmla="*/ 28827 h 58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574" h="58358">
                        <a:moveTo>
                          <a:pt x="66423" y="29011"/>
                        </a:moveTo>
                        <a:cubicBezTo>
                          <a:pt x="66423" y="45126"/>
                          <a:pt x="51519" y="58190"/>
                          <a:pt x="33135" y="58190"/>
                        </a:cubicBezTo>
                        <a:cubicBezTo>
                          <a:pt x="14752" y="58190"/>
                          <a:pt x="-152" y="45126"/>
                          <a:pt x="-152" y="29011"/>
                        </a:cubicBezTo>
                        <a:cubicBezTo>
                          <a:pt x="-152" y="12896"/>
                          <a:pt x="14752" y="-168"/>
                          <a:pt x="33135" y="-168"/>
                        </a:cubicBezTo>
                        <a:cubicBezTo>
                          <a:pt x="51437" y="-168"/>
                          <a:pt x="66306" y="12784"/>
                          <a:pt x="66421" y="28827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1737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10" name="Полилиния: фигура 209">
                    <a:extLst>
                      <a:ext uri="{FF2B5EF4-FFF2-40B4-BE49-F238E27FC236}">
                        <a16:creationId xmlns:a16="http://schemas.microsoft.com/office/drawing/2014/main" id="{A43374E6-0468-429C-B0D4-4C25B12BF991}"/>
                      </a:ext>
                    </a:extLst>
                  </p:cNvPr>
                  <p:cNvSpPr/>
                  <p:nvPr/>
                </p:nvSpPr>
                <p:spPr>
                  <a:xfrm>
                    <a:off x="9657429" y="1383668"/>
                    <a:ext cx="27577" cy="27512"/>
                  </a:xfrm>
                  <a:custGeom>
                    <a:avLst/>
                    <a:gdLst>
                      <a:gd name="connsiteX0" fmla="*/ 10997 w 27577"/>
                      <a:gd name="connsiteY0" fmla="*/ 5627 h 27512"/>
                      <a:gd name="connsiteX1" fmla="*/ 27435 w 27577"/>
                      <a:gd name="connsiteY1" fmla="*/ -164 h 27512"/>
                      <a:gd name="connsiteX2" fmla="*/ 12152 w 27577"/>
                      <a:gd name="connsiteY2" fmla="*/ 25255 h 27512"/>
                      <a:gd name="connsiteX3" fmla="*/ -142 w 27577"/>
                      <a:gd name="connsiteY3" fmla="*/ 27349 h 27512"/>
                      <a:gd name="connsiteX4" fmla="*/ 10997 w 27577"/>
                      <a:gd name="connsiteY4" fmla="*/ 5627 h 27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77" h="27512">
                        <a:moveTo>
                          <a:pt x="10997" y="5627"/>
                        </a:moveTo>
                        <a:lnTo>
                          <a:pt x="27435" y="-164"/>
                        </a:lnTo>
                        <a:cubicBezTo>
                          <a:pt x="27435" y="-164"/>
                          <a:pt x="9426" y="18382"/>
                          <a:pt x="12152" y="25255"/>
                        </a:cubicBezTo>
                        <a:lnTo>
                          <a:pt x="-142" y="27349"/>
                        </a:lnTo>
                        <a:cubicBezTo>
                          <a:pt x="-142" y="27349"/>
                          <a:pt x="2382" y="10589"/>
                          <a:pt x="10997" y="5627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92000"/>
                    </a:srgbClr>
                  </a:solidFill>
                  <a:ln w="11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11" name="Полилиния: фигура 210">
                    <a:extLst>
                      <a:ext uri="{FF2B5EF4-FFF2-40B4-BE49-F238E27FC236}">
                        <a16:creationId xmlns:a16="http://schemas.microsoft.com/office/drawing/2014/main" id="{0D85D544-436C-46DD-8667-325546CA7C5D}"/>
                      </a:ext>
                    </a:extLst>
                  </p:cNvPr>
                  <p:cNvSpPr/>
                  <p:nvPr/>
                </p:nvSpPr>
                <p:spPr>
                  <a:xfrm>
                    <a:off x="9708920" y="1389337"/>
                    <a:ext cx="8935" cy="38736"/>
                  </a:xfrm>
                  <a:custGeom>
                    <a:avLst/>
                    <a:gdLst>
                      <a:gd name="connsiteX0" fmla="*/ -163 w 8935"/>
                      <a:gd name="connsiteY0" fmla="*/ -167 h 38736"/>
                      <a:gd name="connsiteX1" fmla="*/ 5132 w 8935"/>
                      <a:gd name="connsiteY1" fmla="*/ 17477 h 38736"/>
                      <a:gd name="connsiteX2" fmla="*/ -163 w 8935"/>
                      <a:gd name="connsiteY2" fmla="*/ 38568 h 38736"/>
                      <a:gd name="connsiteX3" fmla="*/ 6577 w 8935"/>
                      <a:gd name="connsiteY3" fmla="*/ 27052 h 38736"/>
                      <a:gd name="connsiteX4" fmla="*/ -163 w 8935"/>
                      <a:gd name="connsiteY4" fmla="*/ -169 h 38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5" h="38736">
                        <a:moveTo>
                          <a:pt x="-163" y="-167"/>
                        </a:moveTo>
                        <a:cubicBezTo>
                          <a:pt x="-163" y="-167"/>
                          <a:pt x="4993" y="11297"/>
                          <a:pt x="5132" y="17477"/>
                        </a:cubicBezTo>
                        <a:cubicBezTo>
                          <a:pt x="5296" y="24758"/>
                          <a:pt x="-163" y="38568"/>
                          <a:pt x="-163" y="38568"/>
                        </a:cubicBezTo>
                        <a:cubicBezTo>
                          <a:pt x="-163" y="38568"/>
                          <a:pt x="3457" y="33720"/>
                          <a:pt x="6577" y="27052"/>
                        </a:cubicBezTo>
                        <a:cubicBezTo>
                          <a:pt x="9502" y="20804"/>
                          <a:pt x="11308" y="13301"/>
                          <a:pt x="-163" y="-169"/>
                        </a:cubicBezTo>
                        <a:close/>
                      </a:path>
                    </a:pathLst>
                  </a:custGeom>
                  <a:solidFill>
                    <a:srgbClr val="FFFAFA"/>
                  </a:solidFill>
                  <a:ln w="11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212" name="Рисунок 13">
                  <a:extLst>
                    <a:ext uri="{FF2B5EF4-FFF2-40B4-BE49-F238E27FC236}">
                      <a16:creationId xmlns:a16="http://schemas.microsoft.com/office/drawing/2014/main" id="{30A9DC4A-39E7-4944-B4E9-A02726BD67F1}"/>
                    </a:ext>
                  </a:extLst>
                </p:cNvPr>
                <p:cNvGrpSpPr/>
                <p:nvPr/>
              </p:nvGrpSpPr>
              <p:grpSpPr>
                <a:xfrm>
                  <a:off x="9389201" y="1513313"/>
                  <a:ext cx="85861" cy="75264"/>
                  <a:chOff x="9389201" y="1513313"/>
                  <a:chExt cx="85861" cy="75264"/>
                </a:xfrm>
              </p:grpSpPr>
              <p:sp>
                <p:nvSpPr>
                  <p:cNvPr id="213" name="Полилиния: фигура 212">
                    <a:extLst>
                      <a:ext uri="{FF2B5EF4-FFF2-40B4-BE49-F238E27FC236}">
                        <a16:creationId xmlns:a16="http://schemas.microsoft.com/office/drawing/2014/main" id="{819B6A21-6B73-4F53-BFFD-557EA513694D}"/>
                      </a:ext>
                    </a:extLst>
                  </p:cNvPr>
                  <p:cNvSpPr/>
                  <p:nvPr/>
                </p:nvSpPr>
                <p:spPr>
                  <a:xfrm>
                    <a:off x="9389201" y="1513313"/>
                    <a:ext cx="85861" cy="75264"/>
                  </a:xfrm>
                  <a:custGeom>
                    <a:avLst/>
                    <a:gdLst>
                      <a:gd name="connsiteX0" fmla="*/ 85609 w 85861"/>
                      <a:gd name="connsiteY0" fmla="*/ 37520 h 75264"/>
                      <a:gd name="connsiteX1" fmla="*/ 42678 w 85861"/>
                      <a:gd name="connsiteY1" fmla="*/ 75152 h 75264"/>
                      <a:gd name="connsiteX2" fmla="*/ -252 w 85861"/>
                      <a:gd name="connsiteY2" fmla="*/ 37520 h 75264"/>
                      <a:gd name="connsiteX3" fmla="*/ 42678 w 85861"/>
                      <a:gd name="connsiteY3" fmla="*/ -112 h 75264"/>
                      <a:gd name="connsiteX4" fmla="*/ 85607 w 85861"/>
                      <a:gd name="connsiteY4" fmla="*/ 37283 h 75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861" h="75264">
                        <a:moveTo>
                          <a:pt x="85609" y="37520"/>
                        </a:moveTo>
                        <a:cubicBezTo>
                          <a:pt x="85609" y="58304"/>
                          <a:pt x="66387" y="75152"/>
                          <a:pt x="42678" y="75152"/>
                        </a:cubicBezTo>
                        <a:cubicBezTo>
                          <a:pt x="18969" y="75152"/>
                          <a:pt x="-252" y="58304"/>
                          <a:pt x="-252" y="37520"/>
                        </a:cubicBezTo>
                        <a:cubicBezTo>
                          <a:pt x="-252" y="16736"/>
                          <a:pt x="18969" y="-112"/>
                          <a:pt x="42678" y="-112"/>
                        </a:cubicBezTo>
                        <a:cubicBezTo>
                          <a:pt x="66282" y="-112"/>
                          <a:pt x="85459" y="16593"/>
                          <a:pt x="85607" y="37283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2241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14" name="Полилиния: фигура 213">
                    <a:extLst>
                      <a:ext uri="{FF2B5EF4-FFF2-40B4-BE49-F238E27FC236}">
                        <a16:creationId xmlns:a16="http://schemas.microsoft.com/office/drawing/2014/main" id="{83FC57EF-5BB2-438D-9470-F277E00B3A26}"/>
                      </a:ext>
                    </a:extLst>
                  </p:cNvPr>
                  <p:cNvSpPr/>
                  <p:nvPr/>
                </p:nvSpPr>
                <p:spPr>
                  <a:xfrm flipV="1">
                    <a:off x="9393009" y="1519153"/>
                    <a:ext cx="35567" cy="35482"/>
                  </a:xfrm>
                  <a:custGeom>
                    <a:avLst/>
                    <a:gdLst>
                      <a:gd name="connsiteX0" fmla="*/ 14116 w 35567"/>
                      <a:gd name="connsiteY0" fmla="*/ 27889 h 35482"/>
                      <a:gd name="connsiteX1" fmla="*/ 35315 w 35567"/>
                      <a:gd name="connsiteY1" fmla="*/ 35357 h 35482"/>
                      <a:gd name="connsiteX2" fmla="*/ 15603 w 35567"/>
                      <a:gd name="connsiteY2" fmla="*/ 2573 h 35482"/>
                      <a:gd name="connsiteX3" fmla="*/ -253 w 35567"/>
                      <a:gd name="connsiteY3" fmla="*/ -126 h 35482"/>
                      <a:gd name="connsiteX4" fmla="*/ 14116 w 35567"/>
                      <a:gd name="connsiteY4" fmla="*/ 27889 h 35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567" h="35482">
                        <a:moveTo>
                          <a:pt x="14116" y="27889"/>
                        </a:moveTo>
                        <a:lnTo>
                          <a:pt x="35315" y="35357"/>
                        </a:lnTo>
                        <a:cubicBezTo>
                          <a:pt x="35315" y="35357"/>
                          <a:pt x="12090" y="11436"/>
                          <a:pt x="15603" y="2573"/>
                        </a:cubicBezTo>
                        <a:lnTo>
                          <a:pt x="-253" y="-126"/>
                        </a:lnTo>
                        <a:cubicBezTo>
                          <a:pt x="-253" y="-126"/>
                          <a:pt x="3004" y="21487"/>
                          <a:pt x="14116" y="27889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3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15" name="Полилиния: фигура 214">
                    <a:extLst>
                      <a:ext uri="{FF2B5EF4-FFF2-40B4-BE49-F238E27FC236}">
                        <a16:creationId xmlns:a16="http://schemas.microsoft.com/office/drawing/2014/main" id="{6CA3678F-A262-4DA2-9415-E62917BDFA59}"/>
                      </a:ext>
                    </a:extLst>
                  </p:cNvPr>
                  <p:cNvSpPr/>
                  <p:nvPr/>
                </p:nvSpPr>
                <p:spPr>
                  <a:xfrm flipV="1">
                    <a:off x="9459408" y="1526457"/>
                    <a:ext cx="11524" cy="49955"/>
                  </a:xfrm>
                  <a:custGeom>
                    <a:avLst/>
                    <a:gdLst>
                      <a:gd name="connsiteX0" fmla="*/ -248 w 11524"/>
                      <a:gd name="connsiteY0" fmla="*/ 49840 h 49955"/>
                      <a:gd name="connsiteX1" fmla="*/ 6580 w 11524"/>
                      <a:gd name="connsiteY1" fmla="*/ 27085 h 49955"/>
                      <a:gd name="connsiteX2" fmla="*/ -248 w 11524"/>
                      <a:gd name="connsiteY2" fmla="*/ -116 h 49955"/>
                      <a:gd name="connsiteX3" fmla="*/ 8445 w 11524"/>
                      <a:gd name="connsiteY3" fmla="*/ 14735 h 49955"/>
                      <a:gd name="connsiteX4" fmla="*/ -248 w 11524"/>
                      <a:gd name="connsiteY4" fmla="*/ 49840 h 49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24" h="49955">
                        <a:moveTo>
                          <a:pt x="-248" y="49840"/>
                        </a:moveTo>
                        <a:cubicBezTo>
                          <a:pt x="-248" y="49840"/>
                          <a:pt x="6403" y="35055"/>
                          <a:pt x="6580" y="27085"/>
                        </a:cubicBezTo>
                        <a:cubicBezTo>
                          <a:pt x="6794" y="17693"/>
                          <a:pt x="-248" y="-116"/>
                          <a:pt x="-248" y="-116"/>
                        </a:cubicBezTo>
                        <a:cubicBezTo>
                          <a:pt x="-248" y="-116"/>
                          <a:pt x="4420" y="6135"/>
                          <a:pt x="8445" y="14735"/>
                        </a:cubicBezTo>
                        <a:cubicBezTo>
                          <a:pt x="12217" y="22794"/>
                          <a:pt x="14547" y="32471"/>
                          <a:pt x="-248" y="49840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3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216" name="Рисунок 13">
                  <a:extLst>
                    <a:ext uri="{FF2B5EF4-FFF2-40B4-BE49-F238E27FC236}">
                      <a16:creationId xmlns:a16="http://schemas.microsoft.com/office/drawing/2014/main" id="{F3946E99-5F1D-4F25-95D4-E3CE78CB015E}"/>
                    </a:ext>
                  </a:extLst>
                </p:cNvPr>
                <p:cNvGrpSpPr/>
                <p:nvPr/>
              </p:nvGrpSpPr>
              <p:grpSpPr>
                <a:xfrm>
                  <a:off x="9563652" y="1557012"/>
                  <a:ext cx="69104" cy="52276"/>
                  <a:chOff x="9563652" y="1557012"/>
                  <a:chExt cx="69104" cy="52276"/>
                </a:xfrm>
              </p:grpSpPr>
              <p:sp>
                <p:nvSpPr>
                  <p:cNvPr id="217" name="Полилиния: фигура 216">
                    <a:extLst>
                      <a:ext uri="{FF2B5EF4-FFF2-40B4-BE49-F238E27FC236}">
                        <a16:creationId xmlns:a16="http://schemas.microsoft.com/office/drawing/2014/main" id="{72D2F357-E943-4000-8C38-0E42A0AC02E2}"/>
                      </a:ext>
                    </a:extLst>
                  </p:cNvPr>
                  <p:cNvSpPr/>
                  <p:nvPr/>
                </p:nvSpPr>
                <p:spPr>
                  <a:xfrm>
                    <a:off x="9563652" y="1557012"/>
                    <a:ext cx="69104" cy="52276"/>
                  </a:xfrm>
                  <a:custGeom>
                    <a:avLst/>
                    <a:gdLst>
                      <a:gd name="connsiteX0" fmla="*/ 68917 w 69104"/>
                      <a:gd name="connsiteY0" fmla="*/ 26039 h 52276"/>
                      <a:gd name="connsiteX1" fmla="*/ 34365 w 69104"/>
                      <a:gd name="connsiteY1" fmla="*/ 52177 h 52276"/>
                      <a:gd name="connsiteX2" fmla="*/ -187 w 69104"/>
                      <a:gd name="connsiteY2" fmla="*/ 26039 h 52276"/>
                      <a:gd name="connsiteX3" fmla="*/ 34365 w 69104"/>
                      <a:gd name="connsiteY3" fmla="*/ -99 h 52276"/>
                      <a:gd name="connsiteX4" fmla="*/ 68916 w 69104"/>
                      <a:gd name="connsiteY4" fmla="*/ 25874 h 52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104" h="52276">
                        <a:moveTo>
                          <a:pt x="68917" y="26039"/>
                        </a:moveTo>
                        <a:cubicBezTo>
                          <a:pt x="68917" y="40475"/>
                          <a:pt x="53447" y="52177"/>
                          <a:pt x="34365" y="52177"/>
                        </a:cubicBezTo>
                        <a:cubicBezTo>
                          <a:pt x="15283" y="52177"/>
                          <a:pt x="-187" y="40475"/>
                          <a:pt x="-187" y="26039"/>
                        </a:cubicBezTo>
                        <a:cubicBezTo>
                          <a:pt x="-187" y="11603"/>
                          <a:pt x="15283" y="-99"/>
                          <a:pt x="34365" y="-99"/>
                        </a:cubicBezTo>
                        <a:cubicBezTo>
                          <a:pt x="53362" y="-99"/>
                          <a:pt x="68796" y="11503"/>
                          <a:pt x="68916" y="25874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1675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18" name="Полилиния: фигура 217">
                    <a:extLst>
                      <a:ext uri="{FF2B5EF4-FFF2-40B4-BE49-F238E27FC236}">
                        <a16:creationId xmlns:a16="http://schemas.microsoft.com/office/drawing/2014/main" id="{30171724-418E-41E6-AC4C-9F9C6573BFBE}"/>
                      </a:ext>
                    </a:extLst>
                  </p:cNvPr>
                  <p:cNvSpPr/>
                  <p:nvPr/>
                </p:nvSpPr>
                <p:spPr>
                  <a:xfrm flipV="1">
                    <a:off x="9566717" y="1561068"/>
                    <a:ext cx="28626" cy="24645"/>
                  </a:xfrm>
                  <a:custGeom>
                    <a:avLst/>
                    <a:gdLst>
                      <a:gd name="connsiteX0" fmla="*/ 11379 w 28626"/>
                      <a:gd name="connsiteY0" fmla="*/ 19347 h 24645"/>
                      <a:gd name="connsiteX1" fmla="*/ 28441 w 28626"/>
                      <a:gd name="connsiteY1" fmla="*/ 24534 h 24645"/>
                      <a:gd name="connsiteX2" fmla="*/ 12575 w 28626"/>
                      <a:gd name="connsiteY2" fmla="*/ 1763 h 24645"/>
                      <a:gd name="connsiteX3" fmla="*/ -186 w 28626"/>
                      <a:gd name="connsiteY3" fmla="*/ -111 h 24645"/>
                      <a:gd name="connsiteX4" fmla="*/ 11379 w 28626"/>
                      <a:gd name="connsiteY4" fmla="*/ 19347 h 24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26" h="24645">
                        <a:moveTo>
                          <a:pt x="11379" y="19347"/>
                        </a:moveTo>
                        <a:lnTo>
                          <a:pt x="28441" y="24534"/>
                        </a:lnTo>
                        <a:cubicBezTo>
                          <a:pt x="28441" y="24534"/>
                          <a:pt x="9748" y="7919"/>
                          <a:pt x="12575" y="1763"/>
                        </a:cubicBezTo>
                        <a:lnTo>
                          <a:pt x="-186" y="-111"/>
                        </a:lnTo>
                        <a:cubicBezTo>
                          <a:pt x="-186" y="-111"/>
                          <a:pt x="2435" y="14900"/>
                          <a:pt x="11379" y="19347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24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19" name="Полилиния: фигура 218">
                    <a:extLst>
                      <a:ext uri="{FF2B5EF4-FFF2-40B4-BE49-F238E27FC236}">
                        <a16:creationId xmlns:a16="http://schemas.microsoft.com/office/drawing/2014/main" id="{C5A06C59-24C2-49A4-9865-1F9A5A4B3A9A}"/>
                      </a:ext>
                    </a:extLst>
                  </p:cNvPr>
                  <p:cNvSpPr/>
                  <p:nvPr/>
                </p:nvSpPr>
                <p:spPr>
                  <a:xfrm flipV="1">
                    <a:off x="9620157" y="1566141"/>
                    <a:ext cx="9275" cy="34697"/>
                  </a:xfrm>
                  <a:custGeom>
                    <a:avLst/>
                    <a:gdLst>
                      <a:gd name="connsiteX0" fmla="*/ -185 w 9275"/>
                      <a:gd name="connsiteY0" fmla="*/ 34595 h 34697"/>
                      <a:gd name="connsiteX1" fmla="*/ 5310 w 9275"/>
                      <a:gd name="connsiteY1" fmla="*/ 18790 h 34697"/>
                      <a:gd name="connsiteX2" fmla="*/ -185 w 9275"/>
                      <a:gd name="connsiteY2" fmla="*/ -103 h 34697"/>
                      <a:gd name="connsiteX3" fmla="*/ 6811 w 9275"/>
                      <a:gd name="connsiteY3" fmla="*/ 10212 h 34697"/>
                      <a:gd name="connsiteX4" fmla="*/ -185 w 9275"/>
                      <a:gd name="connsiteY4" fmla="*/ 34595 h 34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75" h="34697">
                        <a:moveTo>
                          <a:pt x="-185" y="34595"/>
                        </a:moveTo>
                        <a:cubicBezTo>
                          <a:pt x="-185" y="34595"/>
                          <a:pt x="5168" y="24325"/>
                          <a:pt x="5310" y="18790"/>
                        </a:cubicBezTo>
                        <a:cubicBezTo>
                          <a:pt x="5482" y="12266"/>
                          <a:pt x="-185" y="-103"/>
                          <a:pt x="-185" y="-103"/>
                        </a:cubicBezTo>
                        <a:cubicBezTo>
                          <a:pt x="-185" y="-103"/>
                          <a:pt x="3572" y="4238"/>
                          <a:pt x="6811" y="10212"/>
                        </a:cubicBezTo>
                        <a:cubicBezTo>
                          <a:pt x="9847" y="15809"/>
                          <a:pt x="11723" y="22531"/>
                          <a:pt x="-185" y="34595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24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220" name="Рисунок 13">
                  <a:extLst>
                    <a:ext uri="{FF2B5EF4-FFF2-40B4-BE49-F238E27FC236}">
                      <a16:creationId xmlns:a16="http://schemas.microsoft.com/office/drawing/2014/main" id="{5654572C-E6F9-46A9-ABEA-13B92564B2FE}"/>
                    </a:ext>
                  </a:extLst>
                </p:cNvPr>
                <p:cNvGrpSpPr/>
                <p:nvPr/>
              </p:nvGrpSpPr>
              <p:grpSpPr>
                <a:xfrm>
                  <a:off x="9671490" y="1534392"/>
                  <a:ext cx="60359" cy="47289"/>
                  <a:chOff x="9671490" y="1534392"/>
                  <a:chExt cx="60359" cy="47289"/>
                </a:xfrm>
              </p:grpSpPr>
              <p:sp>
                <p:nvSpPr>
                  <p:cNvPr id="221" name="Полилиния: фигура 220">
                    <a:extLst>
                      <a:ext uri="{FF2B5EF4-FFF2-40B4-BE49-F238E27FC236}">
                        <a16:creationId xmlns:a16="http://schemas.microsoft.com/office/drawing/2014/main" id="{7646BFAE-0FC7-4C68-B2C1-28ECC1A02F83}"/>
                      </a:ext>
                    </a:extLst>
                  </p:cNvPr>
                  <p:cNvSpPr/>
                  <p:nvPr/>
                </p:nvSpPr>
                <p:spPr>
                  <a:xfrm>
                    <a:off x="9671490" y="1534392"/>
                    <a:ext cx="60359" cy="47289"/>
                  </a:xfrm>
                  <a:custGeom>
                    <a:avLst/>
                    <a:gdLst>
                      <a:gd name="connsiteX0" fmla="*/ 60213 w 60359"/>
                      <a:gd name="connsiteY0" fmla="*/ 23536 h 47289"/>
                      <a:gd name="connsiteX1" fmla="*/ 30033 w 60359"/>
                      <a:gd name="connsiteY1" fmla="*/ 47181 h 47289"/>
                      <a:gd name="connsiteX2" fmla="*/ -147 w 60359"/>
                      <a:gd name="connsiteY2" fmla="*/ 23536 h 47289"/>
                      <a:gd name="connsiteX3" fmla="*/ 30033 w 60359"/>
                      <a:gd name="connsiteY3" fmla="*/ -109 h 47289"/>
                      <a:gd name="connsiteX4" fmla="*/ 60212 w 60359"/>
                      <a:gd name="connsiteY4" fmla="*/ 23387 h 47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359" h="47289">
                        <a:moveTo>
                          <a:pt x="60213" y="23536"/>
                        </a:moveTo>
                        <a:cubicBezTo>
                          <a:pt x="60213" y="36595"/>
                          <a:pt x="46701" y="47181"/>
                          <a:pt x="30033" y="47181"/>
                        </a:cubicBezTo>
                        <a:cubicBezTo>
                          <a:pt x="13366" y="47181"/>
                          <a:pt x="-147" y="36595"/>
                          <a:pt x="-147" y="23536"/>
                        </a:cubicBezTo>
                        <a:cubicBezTo>
                          <a:pt x="-147" y="10477"/>
                          <a:pt x="13366" y="-109"/>
                          <a:pt x="30033" y="-109"/>
                        </a:cubicBezTo>
                        <a:cubicBezTo>
                          <a:pt x="46627" y="-109"/>
                          <a:pt x="60108" y="10387"/>
                          <a:pt x="60212" y="23387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1488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22" name="Полилиния: фигура 221">
                    <a:extLst>
                      <a:ext uri="{FF2B5EF4-FFF2-40B4-BE49-F238E27FC236}">
                        <a16:creationId xmlns:a16="http://schemas.microsoft.com/office/drawing/2014/main" id="{71E1BFFE-907D-43F3-8B03-099F711FCDF8}"/>
                      </a:ext>
                    </a:extLst>
                  </p:cNvPr>
                  <p:cNvSpPr/>
                  <p:nvPr/>
                </p:nvSpPr>
                <p:spPr>
                  <a:xfrm flipV="1">
                    <a:off x="9674167" y="1538061"/>
                    <a:ext cx="25003" cy="22294"/>
                  </a:xfrm>
                  <a:custGeom>
                    <a:avLst/>
                    <a:gdLst>
                      <a:gd name="connsiteX0" fmla="*/ 9957 w 25003"/>
                      <a:gd name="connsiteY0" fmla="*/ 17481 h 22294"/>
                      <a:gd name="connsiteX1" fmla="*/ 24860 w 25003"/>
                      <a:gd name="connsiteY1" fmla="*/ 22173 h 22294"/>
                      <a:gd name="connsiteX2" fmla="*/ 11002 w 25003"/>
                      <a:gd name="connsiteY2" fmla="*/ 1575 h 22294"/>
                      <a:gd name="connsiteX3" fmla="*/ -144 w 25003"/>
                      <a:gd name="connsiteY3" fmla="*/ -121 h 22294"/>
                      <a:gd name="connsiteX4" fmla="*/ 9957 w 25003"/>
                      <a:gd name="connsiteY4" fmla="*/ 17481 h 22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003" h="22294">
                        <a:moveTo>
                          <a:pt x="9957" y="17481"/>
                        </a:moveTo>
                        <a:lnTo>
                          <a:pt x="24860" y="22173"/>
                        </a:lnTo>
                        <a:cubicBezTo>
                          <a:pt x="24860" y="22173"/>
                          <a:pt x="8533" y="7143"/>
                          <a:pt x="11002" y="1575"/>
                        </a:cubicBezTo>
                        <a:lnTo>
                          <a:pt x="-144" y="-121"/>
                        </a:lnTo>
                        <a:cubicBezTo>
                          <a:pt x="-144" y="-121"/>
                          <a:pt x="2145" y="13459"/>
                          <a:pt x="9957" y="17481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21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23" name="Полилиния: фигура 222">
                    <a:extLst>
                      <a:ext uri="{FF2B5EF4-FFF2-40B4-BE49-F238E27FC236}">
                        <a16:creationId xmlns:a16="http://schemas.microsoft.com/office/drawing/2014/main" id="{C02EC141-C8E1-48BE-8E3E-B3515FDD406C}"/>
                      </a:ext>
                    </a:extLst>
                  </p:cNvPr>
                  <p:cNvSpPr/>
                  <p:nvPr/>
                </p:nvSpPr>
                <p:spPr>
                  <a:xfrm flipV="1">
                    <a:off x="9720844" y="1542650"/>
                    <a:ext cx="8101" cy="31388"/>
                  </a:xfrm>
                  <a:custGeom>
                    <a:avLst/>
                    <a:gdLst>
                      <a:gd name="connsiteX0" fmla="*/ -146 w 8101"/>
                      <a:gd name="connsiteY0" fmla="*/ 31275 h 31388"/>
                      <a:gd name="connsiteX1" fmla="*/ 4654 w 8101"/>
                      <a:gd name="connsiteY1" fmla="*/ 16977 h 31388"/>
                      <a:gd name="connsiteX2" fmla="*/ -146 w 8101"/>
                      <a:gd name="connsiteY2" fmla="*/ -113 h 31388"/>
                      <a:gd name="connsiteX3" fmla="*/ 5965 w 8101"/>
                      <a:gd name="connsiteY3" fmla="*/ 9218 h 31388"/>
                      <a:gd name="connsiteX4" fmla="*/ -146 w 8101"/>
                      <a:gd name="connsiteY4" fmla="*/ 31275 h 31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01" h="31388">
                        <a:moveTo>
                          <a:pt x="-146" y="31275"/>
                        </a:moveTo>
                        <a:cubicBezTo>
                          <a:pt x="-146" y="31275"/>
                          <a:pt x="4530" y="21985"/>
                          <a:pt x="4654" y="16977"/>
                        </a:cubicBezTo>
                        <a:cubicBezTo>
                          <a:pt x="4804" y="11076"/>
                          <a:pt x="-146" y="-113"/>
                          <a:pt x="-146" y="-113"/>
                        </a:cubicBezTo>
                        <a:cubicBezTo>
                          <a:pt x="-146" y="-113"/>
                          <a:pt x="3136" y="3814"/>
                          <a:pt x="5965" y="9218"/>
                        </a:cubicBezTo>
                        <a:cubicBezTo>
                          <a:pt x="8617" y="14282"/>
                          <a:pt x="10255" y="20362"/>
                          <a:pt x="-146" y="31275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217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224" name="Рисунок 13">
                  <a:extLst>
                    <a:ext uri="{FF2B5EF4-FFF2-40B4-BE49-F238E27FC236}">
                      <a16:creationId xmlns:a16="http://schemas.microsoft.com/office/drawing/2014/main" id="{8D292DA9-D741-4EF2-A032-9312CC0EEDD0}"/>
                    </a:ext>
                  </a:extLst>
                </p:cNvPr>
                <p:cNvGrpSpPr/>
                <p:nvPr/>
              </p:nvGrpSpPr>
              <p:grpSpPr>
                <a:xfrm>
                  <a:off x="9916394" y="1527580"/>
                  <a:ext cx="58934" cy="41008"/>
                  <a:chOff x="9916394" y="1527580"/>
                  <a:chExt cx="58934" cy="41008"/>
                </a:xfrm>
              </p:grpSpPr>
              <p:sp>
                <p:nvSpPr>
                  <p:cNvPr id="225" name="Полилиния: фигура 224">
                    <a:extLst>
                      <a:ext uri="{FF2B5EF4-FFF2-40B4-BE49-F238E27FC236}">
                        <a16:creationId xmlns:a16="http://schemas.microsoft.com/office/drawing/2014/main" id="{6457E174-3A3F-4D43-AA79-B0951E60B76D}"/>
                      </a:ext>
                    </a:extLst>
                  </p:cNvPr>
                  <p:cNvSpPr/>
                  <p:nvPr/>
                </p:nvSpPr>
                <p:spPr>
                  <a:xfrm>
                    <a:off x="9916394" y="1527580"/>
                    <a:ext cx="58934" cy="41008"/>
                  </a:xfrm>
                  <a:custGeom>
                    <a:avLst/>
                    <a:gdLst>
                      <a:gd name="connsiteX0" fmla="*/ 58884 w 58934"/>
                      <a:gd name="connsiteY0" fmla="*/ 20391 h 41008"/>
                      <a:gd name="connsiteX1" fmla="*/ 29417 w 58934"/>
                      <a:gd name="connsiteY1" fmla="*/ 40895 h 41008"/>
                      <a:gd name="connsiteX2" fmla="*/ -51 w 58934"/>
                      <a:gd name="connsiteY2" fmla="*/ 20391 h 41008"/>
                      <a:gd name="connsiteX3" fmla="*/ 29417 w 58934"/>
                      <a:gd name="connsiteY3" fmla="*/ -113 h 41008"/>
                      <a:gd name="connsiteX4" fmla="*/ 58883 w 58934"/>
                      <a:gd name="connsiteY4" fmla="*/ 20262 h 41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934" h="41008">
                        <a:moveTo>
                          <a:pt x="58884" y="20391"/>
                        </a:moveTo>
                        <a:cubicBezTo>
                          <a:pt x="58884" y="31715"/>
                          <a:pt x="45690" y="40895"/>
                          <a:pt x="29417" y="40895"/>
                        </a:cubicBezTo>
                        <a:cubicBezTo>
                          <a:pt x="13143" y="40895"/>
                          <a:pt x="-51" y="31715"/>
                          <a:pt x="-51" y="20391"/>
                        </a:cubicBezTo>
                        <a:cubicBezTo>
                          <a:pt x="-51" y="9067"/>
                          <a:pt x="13143" y="-113"/>
                          <a:pt x="29417" y="-113"/>
                        </a:cubicBezTo>
                        <a:cubicBezTo>
                          <a:pt x="45618" y="-113"/>
                          <a:pt x="58781" y="8988"/>
                          <a:pt x="58883" y="20262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1373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26" name="Полилиния: фигура 225">
                    <a:extLst>
                      <a:ext uri="{FF2B5EF4-FFF2-40B4-BE49-F238E27FC236}">
                        <a16:creationId xmlns:a16="http://schemas.microsoft.com/office/drawing/2014/main" id="{B8E09D44-B332-445F-83A4-889928134774}"/>
                      </a:ext>
                    </a:extLst>
                  </p:cNvPr>
                  <p:cNvSpPr/>
                  <p:nvPr/>
                </p:nvSpPr>
                <p:spPr>
                  <a:xfrm flipV="1">
                    <a:off x="9919008" y="1530762"/>
                    <a:ext cx="24413" cy="19332"/>
                  </a:xfrm>
                  <a:custGeom>
                    <a:avLst/>
                    <a:gdLst>
                      <a:gd name="connsiteX0" fmla="*/ 9814 w 24413"/>
                      <a:gd name="connsiteY0" fmla="*/ 15139 h 19332"/>
                      <a:gd name="connsiteX1" fmla="*/ 24365 w 24413"/>
                      <a:gd name="connsiteY1" fmla="*/ 19208 h 19332"/>
                      <a:gd name="connsiteX2" fmla="*/ 10835 w 24413"/>
                      <a:gd name="connsiteY2" fmla="*/ 1346 h 19332"/>
                      <a:gd name="connsiteX3" fmla="*/ -48 w 24413"/>
                      <a:gd name="connsiteY3" fmla="*/ -124 h 19332"/>
                      <a:gd name="connsiteX4" fmla="*/ 9814 w 24413"/>
                      <a:gd name="connsiteY4" fmla="*/ 15139 h 1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13" h="19332">
                        <a:moveTo>
                          <a:pt x="9814" y="15139"/>
                        </a:moveTo>
                        <a:lnTo>
                          <a:pt x="24365" y="19208"/>
                        </a:lnTo>
                        <a:cubicBezTo>
                          <a:pt x="24365" y="19208"/>
                          <a:pt x="8424" y="6175"/>
                          <a:pt x="10835" y="1346"/>
                        </a:cubicBezTo>
                        <a:lnTo>
                          <a:pt x="-48" y="-124"/>
                        </a:lnTo>
                        <a:cubicBezTo>
                          <a:pt x="-48" y="-124"/>
                          <a:pt x="2187" y="11652"/>
                          <a:pt x="9814" y="15139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20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27" name="Полилиния: фигура 226">
                    <a:extLst>
                      <a:ext uri="{FF2B5EF4-FFF2-40B4-BE49-F238E27FC236}">
                        <a16:creationId xmlns:a16="http://schemas.microsoft.com/office/drawing/2014/main" id="{E588985A-3DD5-446F-B152-BB74EADB7E84}"/>
                      </a:ext>
                    </a:extLst>
                  </p:cNvPr>
                  <p:cNvSpPr/>
                  <p:nvPr/>
                </p:nvSpPr>
                <p:spPr>
                  <a:xfrm flipV="1">
                    <a:off x="9964584" y="1534742"/>
                    <a:ext cx="7910" cy="27218"/>
                  </a:xfrm>
                  <a:custGeom>
                    <a:avLst/>
                    <a:gdLst>
                      <a:gd name="connsiteX0" fmla="*/ -50 w 7910"/>
                      <a:gd name="connsiteY0" fmla="*/ 27102 h 27218"/>
                      <a:gd name="connsiteX1" fmla="*/ 4637 w 7910"/>
                      <a:gd name="connsiteY1" fmla="*/ 14703 h 27218"/>
                      <a:gd name="connsiteX2" fmla="*/ -50 w 7910"/>
                      <a:gd name="connsiteY2" fmla="*/ -117 h 27218"/>
                      <a:gd name="connsiteX3" fmla="*/ 5916 w 7910"/>
                      <a:gd name="connsiteY3" fmla="*/ 7975 h 27218"/>
                      <a:gd name="connsiteX4" fmla="*/ -50 w 7910"/>
                      <a:gd name="connsiteY4" fmla="*/ 27102 h 27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10" h="27218">
                        <a:moveTo>
                          <a:pt x="-50" y="27102"/>
                        </a:moveTo>
                        <a:cubicBezTo>
                          <a:pt x="-50" y="27102"/>
                          <a:pt x="4515" y="19046"/>
                          <a:pt x="4637" y="14703"/>
                        </a:cubicBezTo>
                        <a:cubicBezTo>
                          <a:pt x="4783" y="9586"/>
                          <a:pt x="-50" y="-117"/>
                          <a:pt x="-50" y="-117"/>
                        </a:cubicBezTo>
                        <a:cubicBezTo>
                          <a:pt x="-50" y="-117"/>
                          <a:pt x="3154" y="3289"/>
                          <a:pt x="5916" y="7975"/>
                        </a:cubicBezTo>
                        <a:cubicBezTo>
                          <a:pt x="8505" y="12366"/>
                          <a:pt x="10105" y="17638"/>
                          <a:pt x="-50" y="27102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20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228" name="Рисунок 13">
                  <a:extLst>
                    <a:ext uri="{FF2B5EF4-FFF2-40B4-BE49-F238E27FC236}">
                      <a16:creationId xmlns:a16="http://schemas.microsoft.com/office/drawing/2014/main" id="{DB073907-CCB5-4FC6-BB79-36D47433CE2F}"/>
                    </a:ext>
                  </a:extLst>
                </p:cNvPr>
                <p:cNvGrpSpPr/>
                <p:nvPr/>
              </p:nvGrpSpPr>
              <p:grpSpPr>
                <a:xfrm>
                  <a:off x="9864750" y="1543030"/>
                  <a:ext cx="58934" cy="41008"/>
                  <a:chOff x="9864750" y="1543030"/>
                  <a:chExt cx="58934" cy="41008"/>
                </a:xfrm>
              </p:grpSpPr>
              <p:sp>
                <p:nvSpPr>
                  <p:cNvPr id="229" name="Полилиния: фигура 228">
                    <a:extLst>
                      <a:ext uri="{FF2B5EF4-FFF2-40B4-BE49-F238E27FC236}">
                        <a16:creationId xmlns:a16="http://schemas.microsoft.com/office/drawing/2014/main" id="{1E09A14D-1592-42C9-BCCF-936939DAD29A}"/>
                      </a:ext>
                    </a:extLst>
                  </p:cNvPr>
                  <p:cNvSpPr/>
                  <p:nvPr/>
                </p:nvSpPr>
                <p:spPr>
                  <a:xfrm>
                    <a:off x="9864750" y="1543030"/>
                    <a:ext cx="58934" cy="41008"/>
                  </a:xfrm>
                  <a:custGeom>
                    <a:avLst/>
                    <a:gdLst>
                      <a:gd name="connsiteX0" fmla="*/ 58864 w 58934"/>
                      <a:gd name="connsiteY0" fmla="*/ 20397 h 41008"/>
                      <a:gd name="connsiteX1" fmla="*/ 29396 w 58934"/>
                      <a:gd name="connsiteY1" fmla="*/ 40901 h 41008"/>
                      <a:gd name="connsiteX2" fmla="*/ -71 w 58934"/>
                      <a:gd name="connsiteY2" fmla="*/ 20397 h 41008"/>
                      <a:gd name="connsiteX3" fmla="*/ 29396 w 58934"/>
                      <a:gd name="connsiteY3" fmla="*/ -107 h 41008"/>
                      <a:gd name="connsiteX4" fmla="*/ 58863 w 58934"/>
                      <a:gd name="connsiteY4" fmla="*/ 20268 h 41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934" h="41008">
                        <a:moveTo>
                          <a:pt x="58864" y="20397"/>
                        </a:moveTo>
                        <a:cubicBezTo>
                          <a:pt x="58864" y="31721"/>
                          <a:pt x="45670" y="40901"/>
                          <a:pt x="29396" y="40901"/>
                        </a:cubicBezTo>
                        <a:cubicBezTo>
                          <a:pt x="13122" y="40901"/>
                          <a:pt x="-71" y="31721"/>
                          <a:pt x="-71" y="20397"/>
                        </a:cubicBezTo>
                        <a:cubicBezTo>
                          <a:pt x="-71" y="9073"/>
                          <a:pt x="13122" y="-107"/>
                          <a:pt x="29396" y="-107"/>
                        </a:cubicBezTo>
                        <a:cubicBezTo>
                          <a:pt x="45598" y="-107"/>
                          <a:pt x="58760" y="8995"/>
                          <a:pt x="58863" y="20268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1373" cap="rnd">
                    <a:solidFill>
                      <a:srgbClr val="B22222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30" name="Полилиния: фигура 229">
                    <a:extLst>
                      <a:ext uri="{FF2B5EF4-FFF2-40B4-BE49-F238E27FC236}">
                        <a16:creationId xmlns:a16="http://schemas.microsoft.com/office/drawing/2014/main" id="{81CC1732-F7A0-43E5-9627-67C0C724C590}"/>
                      </a:ext>
                    </a:extLst>
                  </p:cNvPr>
                  <p:cNvSpPr/>
                  <p:nvPr/>
                </p:nvSpPr>
                <p:spPr>
                  <a:xfrm flipV="1">
                    <a:off x="9867364" y="1546212"/>
                    <a:ext cx="24413" cy="19332"/>
                  </a:xfrm>
                  <a:custGeom>
                    <a:avLst/>
                    <a:gdLst>
                      <a:gd name="connsiteX0" fmla="*/ 9794 w 24413"/>
                      <a:gd name="connsiteY0" fmla="*/ 15145 h 19332"/>
                      <a:gd name="connsiteX1" fmla="*/ 24345 w 24413"/>
                      <a:gd name="connsiteY1" fmla="*/ 19214 h 19332"/>
                      <a:gd name="connsiteX2" fmla="*/ 10815 w 24413"/>
                      <a:gd name="connsiteY2" fmla="*/ 1352 h 19332"/>
                      <a:gd name="connsiteX3" fmla="*/ -68 w 24413"/>
                      <a:gd name="connsiteY3" fmla="*/ -118 h 19332"/>
                      <a:gd name="connsiteX4" fmla="*/ 9794 w 24413"/>
                      <a:gd name="connsiteY4" fmla="*/ 15145 h 1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13" h="19332">
                        <a:moveTo>
                          <a:pt x="9794" y="15145"/>
                        </a:moveTo>
                        <a:lnTo>
                          <a:pt x="24345" y="19214"/>
                        </a:lnTo>
                        <a:cubicBezTo>
                          <a:pt x="24345" y="19214"/>
                          <a:pt x="8404" y="6181"/>
                          <a:pt x="10815" y="1352"/>
                        </a:cubicBezTo>
                        <a:lnTo>
                          <a:pt x="-68" y="-118"/>
                        </a:lnTo>
                        <a:cubicBezTo>
                          <a:pt x="-68" y="-118"/>
                          <a:pt x="2167" y="11658"/>
                          <a:pt x="9794" y="15145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20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31" name="Полилиния: фигура 230">
                    <a:extLst>
                      <a:ext uri="{FF2B5EF4-FFF2-40B4-BE49-F238E27FC236}">
                        <a16:creationId xmlns:a16="http://schemas.microsoft.com/office/drawing/2014/main" id="{88218F83-2D47-468F-BF04-E2AEDCA9B9FF}"/>
                      </a:ext>
                    </a:extLst>
                  </p:cNvPr>
                  <p:cNvSpPr/>
                  <p:nvPr/>
                </p:nvSpPr>
                <p:spPr>
                  <a:xfrm flipV="1">
                    <a:off x="9912939" y="1550192"/>
                    <a:ext cx="7910" cy="27218"/>
                  </a:xfrm>
                  <a:custGeom>
                    <a:avLst/>
                    <a:gdLst>
                      <a:gd name="connsiteX0" fmla="*/ -70 w 7910"/>
                      <a:gd name="connsiteY0" fmla="*/ 27108 h 27218"/>
                      <a:gd name="connsiteX1" fmla="*/ 4616 w 7910"/>
                      <a:gd name="connsiteY1" fmla="*/ 14709 h 27218"/>
                      <a:gd name="connsiteX2" fmla="*/ -70 w 7910"/>
                      <a:gd name="connsiteY2" fmla="*/ -111 h 27218"/>
                      <a:gd name="connsiteX3" fmla="*/ 5896 w 7910"/>
                      <a:gd name="connsiteY3" fmla="*/ 7981 h 27218"/>
                      <a:gd name="connsiteX4" fmla="*/ -70 w 7910"/>
                      <a:gd name="connsiteY4" fmla="*/ 27108 h 27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10" h="27218">
                        <a:moveTo>
                          <a:pt x="-70" y="27108"/>
                        </a:moveTo>
                        <a:cubicBezTo>
                          <a:pt x="-70" y="27108"/>
                          <a:pt x="4495" y="19052"/>
                          <a:pt x="4616" y="14709"/>
                        </a:cubicBezTo>
                        <a:cubicBezTo>
                          <a:pt x="4763" y="9592"/>
                          <a:pt x="-70" y="-111"/>
                          <a:pt x="-70" y="-111"/>
                        </a:cubicBezTo>
                        <a:cubicBezTo>
                          <a:pt x="-70" y="-111"/>
                          <a:pt x="3134" y="3295"/>
                          <a:pt x="5896" y="7981"/>
                        </a:cubicBezTo>
                        <a:cubicBezTo>
                          <a:pt x="8485" y="12372"/>
                          <a:pt x="10085" y="17644"/>
                          <a:pt x="-70" y="27108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20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232" name="Рисунок 13">
                  <a:extLst>
                    <a:ext uri="{FF2B5EF4-FFF2-40B4-BE49-F238E27FC236}">
                      <a16:creationId xmlns:a16="http://schemas.microsoft.com/office/drawing/2014/main" id="{B1BA8677-E65F-4D41-9D08-41100C003165}"/>
                    </a:ext>
                  </a:extLst>
                </p:cNvPr>
                <p:cNvGrpSpPr/>
                <p:nvPr/>
              </p:nvGrpSpPr>
              <p:grpSpPr>
                <a:xfrm>
                  <a:off x="9919958" y="1558302"/>
                  <a:ext cx="58934" cy="41008"/>
                  <a:chOff x="9919958" y="1558302"/>
                  <a:chExt cx="58934" cy="41008"/>
                </a:xfrm>
              </p:grpSpPr>
              <p:sp>
                <p:nvSpPr>
                  <p:cNvPr id="233" name="Полилиния: фигура 232">
                    <a:extLst>
                      <a:ext uri="{FF2B5EF4-FFF2-40B4-BE49-F238E27FC236}">
                        <a16:creationId xmlns:a16="http://schemas.microsoft.com/office/drawing/2014/main" id="{BB96B718-2BD2-4A11-8DAB-FA85339FE26D}"/>
                      </a:ext>
                    </a:extLst>
                  </p:cNvPr>
                  <p:cNvSpPr/>
                  <p:nvPr/>
                </p:nvSpPr>
                <p:spPr>
                  <a:xfrm>
                    <a:off x="9919958" y="1558302"/>
                    <a:ext cx="58934" cy="41008"/>
                  </a:xfrm>
                  <a:custGeom>
                    <a:avLst/>
                    <a:gdLst>
                      <a:gd name="connsiteX0" fmla="*/ 58885 w 58934"/>
                      <a:gd name="connsiteY0" fmla="*/ 20403 h 41008"/>
                      <a:gd name="connsiteX1" fmla="*/ 29418 w 58934"/>
                      <a:gd name="connsiteY1" fmla="*/ 40907 h 41008"/>
                      <a:gd name="connsiteX2" fmla="*/ -49 w 58934"/>
                      <a:gd name="connsiteY2" fmla="*/ 20403 h 41008"/>
                      <a:gd name="connsiteX3" fmla="*/ 29418 w 58934"/>
                      <a:gd name="connsiteY3" fmla="*/ -101 h 41008"/>
                      <a:gd name="connsiteX4" fmla="*/ 58884 w 58934"/>
                      <a:gd name="connsiteY4" fmla="*/ 20274 h 41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934" h="41008">
                        <a:moveTo>
                          <a:pt x="58885" y="20403"/>
                        </a:moveTo>
                        <a:cubicBezTo>
                          <a:pt x="58885" y="31727"/>
                          <a:pt x="45692" y="40907"/>
                          <a:pt x="29418" y="40907"/>
                        </a:cubicBezTo>
                        <a:cubicBezTo>
                          <a:pt x="13144" y="40907"/>
                          <a:pt x="-49" y="31727"/>
                          <a:pt x="-49" y="20403"/>
                        </a:cubicBezTo>
                        <a:cubicBezTo>
                          <a:pt x="-49" y="9079"/>
                          <a:pt x="13144" y="-101"/>
                          <a:pt x="29418" y="-101"/>
                        </a:cubicBezTo>
                        <a:cubicBezTo>
                          <a:pt x="45620" y="-101"/>
                          <a:pt x="58782" y="9001"/>
                          <a:pt x="58884" y="20274"/>
                        </a:cubicBezTo>
                      </a:path>
                    </a:pathLst>
                  </a:custGeom>
                  <a:solidFill>
                    <a:srgbClr val="FF4500">
                      <a:alpha val="50000"/>
                    </a:srgbClr>
                  </a:solidFill>
                  <a:ln w="1373" cap="rnd">
                    <a:solidFill>
                      <a:srgbClr val="EBFF0B">
                        <a:alpha val="5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34" name="Полилиния: фигура 233">
                    <a:extLst>
                      <a:ext uri="{FF2B5EF4-FFF2-40B4-BE49-F238E27FC236}">
                        <a16:creationId xmlns:a16="http://schemas.microsoft.com/office/drawing/2014/main" id="{04178A9B-EFFF-45A4-AB81-FA1696A78729}"/>
                      </a:ext>
                    </a:extLst>
                  </p:cNvPr>
                  <p:cNvSpPr/>
                  <p:nvPr/>
                </p:nvSpPr>
                <p:spPr>
                  <a:xfrm flipV="1">
                    <a:off x="9922571" y="1561484"/>
                    <a:ext cx="24413" cy="19332"/>
                  </a:xfrm>
                  <a:custGeom>
                    <a:avLst/>
                    <a:gdLst>
                      <a:gd name="connsiteX0" fmla="*/ 9816 w 24413"/>
                      <a:gd name="connsiteY0" fmla="*/ 15151 h 19332"/>
                      <a:gd name="connsiteX1" fmla="*/ 24367 w 24413"/>
                      <a:gd name="connsiteY1" fmla="*/ 19220 h 19332"/>
                      <a:gd name="connsiteX2" fmla="*/ 10836 w 24413"/>
                      <a:gd name="connsiteY2" fmla="*/ 1358 h 19332"/>
                      <a:gd name="connsiteX3" fmla="*/ -47 w 24413"/>
                      <a:gd name="connsiteY3" fmla="*/ -112 h 19332"/>
                      <a:gd name="connsiteX4" fmla="*/ 9816 w 24413"/>
                      <a:gd name="connsiteY4" fmla="*/ 15151 h 1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13" h="19332">
                        <a:moveTo>
                          <a:pt x="9816" y="15151"/>
                        </a:moveTo>
                        <a:lnTo>
                          <a:pt x="24367" y="19220"/>
                        </a:lnTo>
                        <a:cubicBezTo>
                          <a:pt x="24367" y="19220"/>
                          <a:pt x="8425" y="6187"/>
                          <a:pt x="10836" y="1358"/>
                        </a:cubicBezTo>
                        <a:lnTo>
                          <a:pt x="-47" y="-112"/>
                        </a:lnTo>
                        <a:cubicBezTo>
                          <a:pt x="-47" y="-112"/>
                          <a:pt x="2189" y="11664"/>
                          <a:pt x="9816" y="15151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20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35" name="Полилиния: фигура 234">
                    <a:extLst>
                      <a:ext uri="{FF2B5EF4-FFF2-40B4-BE49-F238E27FC236}">
                        <a16:creationId xmlns:a16="http://schemas.microsoft.com/office/drawing/2014/main" id="{E0FA9289-8D74-462E-B1C7-7F585C7689D7}"/>
                      </a:ext>
                    </a:extLst>
                  </p:cNvPr>
                  <p:cNvSpPr/>
                  <p:nvPr/>
                </p:nvSpPr>
                <p:spPr>
                  <a:xfrm flipV="1">
                    <a:off x="9968147" y="1565463"/>
                    <a:ext cx="7910" cy="27218"/>
                  </a:xfrm>
                  <a:custGeom>
                    <a:avLst/>
                    <a:gdLst>
                      <a:gd name="connsiteX0" fmla="*/ -49 w 7910"/>
                      <a:gd name="connsiteY0" fmla="*/ 27114 h 27218"/>
                      <a:gd name="connsiteX1" fmla="*/ 4638 w 7910"/>
                      <a:gd name="connsiteY1" fmla="*/ 14715 h 27218"/>
                      <a:gd name="connsiteX2" fmla="*/ -49 w 7910"/>
                      <a:gd name="connsiteY2" fmla="*/ -105 h 27218"/>
                      <a:gd name="connsiteX3" fmla="*/ 5918 w 7910"/>
                      <a:gd name="connsiteY3" fmla="*/ 7987 h 27218"/>
                      <a:gd name="connsiteX4" fmla="*/ -49 w 7910"/>
                      <a:gd name="connsiteY4" fmla="*/ 27114 h 27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10" h="27218">
                        <a:moveTo>
                          <a:pt x="-49" y="27114"/>
                        </a:moveTo>
                        <a:cubicBezTo>
                          <a:pt x="-49" y="27114"/>
                          <a:pt x="4516" y="19058"/>
                          <a:pt x="4638" y="14715"/>
                        </a:cubicBezTo>
                        <a:cubicBezTo>
                          <a:pt x="4785" y="9598"/>
                          <a:pt x="-49" y="-105"/>
                          <a:pt x="-49" y="-105"/>
                        </a:cubicBezTo>
                        <a:cubicBezTo>
                          <a:pt x="-49" y="-105"/>
                          <a:pt x="3155" y="3301"/>
                          <a:pt x="5918" y="7987"/>
                        </a:cubicBezTo>
                        <a:cubicBezTo>
                          <a:pt x="8507" y="12378"/>
                          <a:pt x="10107" y="17650"/>
                          <a:pt x="-49" y="27114"/>
                        </a:cubicBezTo>
                        <a:close/>
                      </a:path>
                    </a:pathLst>
                  </a:custGeom>
                  <a:solidFill>
                    <a:srgbClr val="FFFAFA">
                      <a:alpha val="55000"/>
                    </a:srgbClr>
                  </a:solidFill>
                  <a:ln w="20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sp>
              <p:nvSpPr>
                <p:cNvPr id="236" name="Полилиния: фигура 235">
                  <a:extLst>
                    <a:ext uri="{FF2B5EF4-FFF2-40B4-BE49-F238E27FC236}">
                      <a16:creationId xmlns:a16="http://schemas.microsoft.com/office/drawing/2014/main" id="{78CAF641-06C8-41C7-AE9D-4CBAF13AA9DB}"/>
                    </a:ext>
                  </a:extLst>
                </p:cNvPr>
                <p:cNvSpPr/>
                <p:nvPr/>
              </p:nvSpPr>
              <p:spPr>
                <a:xfrm>
                  <a:off x="10223880" y="1666596"/>
                  <a:ext cx="9122" cy="10652"/>
                </a:xfrm>
                <a:custGeom>
                  <a:avLst/>
                  <a:gdLst>
                    <a:gd name="connsiteX0" fmla="*/ 5068 w 9122"/>
                    <a:gd name="connsiteY0" fmla="*/ 26 h 10652"/>
                    <a:gd name="connsiteX1" fmla="*/ 8939 w 9122"/>
                    <a:gd name="connsiteY1" fmla="*/ 7540 h 10652"/>
                    <a:gd name="connsiteX2" fmla="*/ 4312 w 9122"/>
                    <a:gd name="connsiteY2" fmla="*/ 10210 h 10652"/>
                    <a:gd name="connsiteX3" fmla="*/ -92 w 9122"/>
                    <a:gd name="connsiteY3" fmla="*/ 2722 h 10652"/>
                    <a:gd name="connsiteX4" fmla="*/ 5068 w 9122"/>
                    <a:gd name="connsiteY4" fmla="*/ 26 h 10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22" h="10652">
                      <a:moveTo>
                        <a:pt x="5068" y="26"/>
                      </a:moveTo>
                      <a:cubicBezTo>
                        <a:pt x="6419" y="2500"/>
                        <a:pt x="7727" y="4992"/>
                        <a:pt x="8939" y="7540"/>
                      </a:cubicBezTo>
                      <a:cubicBezTo>
                        <a:pt x="9504" y="8522"/>
                        <a:pt x="4877" y="11190"/>
                        <a:pt x="4312" y="10210"/>
                      </a:cubicBezTo>
                      <a:cubicBezTo>
                        <a:pt x="2672" y="7810"/>
                        <a:pt x="1186" y="5336"/>
                        <a:pt x="-92" y="2722"/>
                      </a:cubicBezTo>
                      <a:cubicBezTo>
                        <a:pt x="-664" y="1627"/>
                        <a:pt x="4495" y="-1068"/>
                        <a:pt x="5068" y="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37" name="Полилиния: фигура 236">
                  <a:extLst>
                    <a:ext uri="{FF2B5EF4-FFF2-40B4-BE49-F238E27FC236}">
                      <a16:creationId xmlns:a16="http://schemas.microsoft.com/office/drawing/2014/main" id="{E903D3A9-E6BC-4980-A1FD-6847CD3671FE}"/>
                    </a:ext>
                  </a:extLst>
                </p:cNvPr>
                <p:cNvSpPr/>
                <p:nvPr/>
              </p:nvSpPr>
              <p:spPr>
                <a:xfrm>
                  <a:off x="10241374" y="1711679"/>
                  <a:ext cx="47158" cy="135340"/>
                </a:xfrm>
                <a:custGeom>
                  <a:avLst/>
                  <a:gdLst>
                    <a:gd name="connsiteX0" fmla="*/ 4041 w 47158"/>
                    <a:gd name="connsiteY0" fmla="*/ -107 h 135340"/>
                    <a:gd name="connsiteX1" fmla="*/ 10028 w 47158"/>
                    <a:gd name="connsiteY1" fmla="*/ 7544 h 135340"/>
                    <a:gd name="connsiteX2" fmla="*/ 15009 w 47158"/>
                    <a:gd name="connsiteY2" fmla="*/ 16142 h 135340"/>
                    <a:gd name="connsiteX3" fmla="*/ 18857 w 47158"/>
                    <a:gd name="connsiteY3" fmla="*/ 23900 h 135340"/>
                    <a:gd name="connsiteX4" fmla="*/ 22176 w 47158"/>
                    <a:gd name="connsiteY4" fmla="*/ 31223 h 135340"/>
                    <a:gd name="connsiteX5" fmla="*/ 24829 w 47158"/>
                    <a:gd name="connsiteY5" fmla="*/ 38736 h 135340"/>
                    <a:gd name="connsiteX6" fmla="*/ 27119 w 47158"/>
                    <a:gd name="connsiteY6" fmla="*/ 46164 h 135340"/>
                    <a:gd name="connsiteX7" fmla="*/ 29581 w 47158"/>
                    <a:gd name="connsiteY7" fmla="*/ 54337 h 135340"/>
                    <a:gd name="connsiteX8" fmla="*/ 31894 w 47158"/>
                    <a:gd name="connsiteY8" fmla="*/ 63505 h 135340"/>
                    <a:gd name="connsiteX9" fmla="*/ 34488 w 47158"/>
                    <a:gd name="connsiteY9" fmla="*/ 74745 h 135340"/>
                    <a:gd name="connsiteX10" fmla="*/ 37189 w 47158"/>
                    <a:gd name="connsiteY10" fmla="*/ 86329 h 135340"/>
                    <a:gd name="connsiteX11" fmla="*/ 40039 w 47158"/>
                    <a:gd name="connsiteY11" fmla="*/ 97805 h 135340"/>
                    <a:gd name="connsiteX12" fmla="*/ 43022 w 47158"/>
                    <a:gd name="connsiteY12" fmla="*/ 110130 h 135340"/>
                    <a:gd name="connsiteX13" fmla="*/ 45400 w 47158"/>
                    <a:gd name="connsiteY13" fmla="*/ 123912 h 135340"/>
                    <a:gd name="connsiteX14" fmla="*/ 47013 w 47158"/>
                    <a:gd name="connsiteY14" fmla="*/ 133501 h 135340"/>
                    <a:gd name="connsiteX15" fmla="*/ 41864 w 47158"/>
                    <a:gd name="connsiteY15" fmla="*/ 134674 h 135340"/>
                    <a:gd name="connsiteX16" fmla="*/ 39624 w 47158"/>
                    <a:gd name="connsiteY16" fmla="*/ 124796 h 135340"/>
                    <a:gd name="connsiteX17" fmla="*/ 37318 w 47158"/>
                    <a:gd name="connsiteY17" fmla="*/ 111379 h 135340"/>
                    <a:gd name="connsiteX18" fmla="*/ 34386 w 47158"/>
                    <a:gd name="connsiteY18" fmla="*/ 99259 h 135340"/>
                    <a:gd name="connsiteX19" fmla="*/ 31510 w 47158"/>
                    <a:gd name="connsiteY19" fmla="*/ 87655 h 135340"/>
                    <a:gd name="connsiteX20" fmla="*/ 28812 w 47158"/>
                    <a:gd name="connsiteY20" fmla="*/ 76051 h 135340"/>
                    <a:gd name="connsiteX21" fmla="*/ 26236 w 47158"/>
                    <a:gd name="connsiteY21" fmla="*/ 64828 h 135340"/>
                    <a:gd name="connsiteX22" fmla="*/ 24022 w 47158"/>
                    <a:gd name="connsiteY22" fmla="*/ 55877 h 135340"/>
                    <a:gd name="connsiteX23" fmla="*/ 21616 w 47158"/>
                    <a:gd name="connsiteY23" fmla="*/ 47874 h 135340"/>
                    <a:gd name="connsiteX24" fmla="*/ 19338 w 47158"/>
                    <a:gd name="connsiteY24" fmla="*/ 40467 h 135340"/>
                    <a:gd name="connsiteX25" fmla="*/ 16874 w 47158"/>
                    <a:gd name="connsiteY25" fmla="*/ 33440 h 135340"/>
                    <a:gd name="connsiteX26" fmla="*/ 13650 w 47158"/>
                    <a:gd name="connsiteY26" fmla="*/ 26338 h 135340"/>
                    <a:gd name="connsiteX27" fmla="*/ 9974 w 47158"/>
                    <a:gd name="connsiteY27" fmla="*/ 18870 h 135340"/>
                    <a:gd name="connsiteX28" fmla="*/ 5271 w 47158"/>
                    <a:gd name="connsiteY28" fmla="*/ 10659 h 135340"/>
                    <a:gd name="connsiteX29" fmla="*/ -24 w 47158"/>
                    <a:gd name="connsiteY29" fmla="*/ 3820 h 135340"/>
                    <a:gd name="connsiteX30" fmla="*/ 4041 w 47158"/>
                    <a:gd name="connsiteY30" fmla="*/ -107 h 135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7158" h="135340">
                      <a:moveTo>
                        <a:pt x="4041" y="-107"/>
                      </a:moveTo>
                      <a:cubicBezTo>
                        <a:pt x="6319" y="2214"/>
                        <a:pt x="8246" y="4831"/>
                        <a:pt x="10028" y="7544"/>
                      </a:cubicBezTo>
                      <a:cubicBezTo>
                        <a:pt x="11794" y="10346"/>
                        <a:pt x="13426" y="13233"/>
                        <a:pt x="15009" y="16142"/>
                      </a:cubicBezTo>
                      <a:cubicBezTo>
                        <a:pt x="16391" y="18677"/>
                        <a:pt x="17633" y="21286"/>
                        <a:pt x="18857" y="23900"/>
                      </a:cubicBezTo>
                      <a:cubicBezTo>
                        <a:pt x="19998" y="26326"/>
                        <a:pt x="21140" y="28749"/>
                        <a:pt x="22176" y="31223"/>
                      </a:cubicBezTo>
                      <a:cubicBezTo>
                        <a:pt x="23187" y="33682"/>
                        <a:pt x="24029" y="36204"/>
                        <a:pt x="24829" y="38736"/>
                      </a:cubicBezTo>
                      <a:cubicBezTo>
                        <a:pt x="25592" y="41213"/>
                        <a:pt x="26351" y="43690"/>
                        <a:pt x="27119" y="46164"/>
                      </a:cubicBezTo>
                      <a:cubicBezTo>
                        <a:pt x="27992" y="48872"/>
                        <a:pt x="28822" y="51593"/>
                        <a:pt x="29581" y="54337"/>
                      </a:cubicBezTo>
                      <a:cubicBezTo>
                        <a:pt x="30428" y="57373"/>
                        <a:pt x="31171" y="60435"/>
                        <a:pt x="31894" y="63505"/>
                      </a:cubicBezTo>
                      <a:cubicBezTo>
                        <a:pt x="32757" y="67251"/>
                        <a:pt x="33625" y="70998"/>
                        <a:pt x="34488" y="74745"/>
                      </a:cubicBezTo>
                      <a:cubicBezTo>
                        <a:pt x="35381" y="78609"/>
                        <a:pt x="36288" y="82467"/>
                        <a:pt x="37189" y="86329"/>
                      </a:cubicBezTo>
                      <a:cubicBezTo>
                        <a:pt x="38077" y="90169"/>
                        <a:pt x="39054" y="93987"/>
                        <a:pt x="40039" y="97805"/>
                      </a:cubicBezTo>
                      <a:cubicBezTo>
                        <a:pt x="41111" y="101893"/>
                        <a:pt x="42116" y="105999"/>
                        <a:pt x="43022" y="110130"/>
                      </a:cubicBezTo>
                      <a:cubicBezTo>
                        <a:pt x="44030" y="114686"/>
                        <a:pt x="44697" y="119303"/>
                        <a:pt x="45400" y="123912"/>
                      </a:cubicBezTo>
                      <a:cubicBezTo>
                        <a:pt x="45924" y="127112"/>
                        <a:pt x="46550" y="130291"/>
                        <a:pt x="47013" y="133501"/>
                      </a:cubicBezTo>
                      <a:cubicBezTo>
                        <a:pt x="47263" y="134592"/>
                        <a:pt x="42114" y="135766"/>
                        <a:pt x="41864" y="134674"/>
                      </a:cubicBezTo>
                      <a:cubicBezTo>
                        <a:pt x="40856" y="131441"/>
                        <a:pt x="40060" y="128163"/>
                        <a:pt x="39624" y="124796"/>
                      </a:cubicBezTo>
                      <a:cubicBezTo>
                        <a:pt x="38935" y="120311"/>
                        <a:pt x="38296" y="115816"/>
                        <a:pt x="37318" y="111379"/>
                      </a:cubicBezTo>
                      <a:cubicBezTo>
                        <a:pt x="36428" y="107320"/>
                        <a:pt x="35440" y="103280"/>
                        <a:pt x="34386" y="99259"/>
                      </a:cubicBezTo>
                      <a:cubicBezTo>
                        <a:pt x="33396" y="95397"/>
                        <a:pt x="32401" y="91539"/>
                        <a:pt x="31510" y="87655"/>
                      </a:cubicBezTo>
                      <a:cubicBezTo>
                        <a:pt x="30609" y="83788"/>
                        <a:pt x="29711" y="79919"/>
                        <a:pt x="28812" y="76051"/>
                      </a:cubicBezTo>
                      <a:cubicBezTo>
                        <a:pt x="27949" y="72309"/>
                        <a:pt x="27084" y="68570"/>
                        <a:pt x="26236" y="64828"/>
                      </a:cubicBezTo>
                      <a:cubicBezTo>
                        <a:pt x="25541" y="61833"/>
                        <a:pt x="24826" y="58844"/>
                        <a:pt x="24022" y="55877"/>
                      </a:cubicBezTo>
                      <a:cubicBezTo>
                        <a:pt x="23278" y="53191"/>
                        <a:pt x="22459" y="50529"/>
                        <a:pt x="21616" y="47874"/>
                      </a:cubicBezTo>
                      <a:cubicBezTo>
                        <a:pt x="20850" y="45408"/>
                        <a:pt x="20102" y="42936"/>
                        <a:pt x="19338" y="40467"/>
                      </a:cubicBezTo>
                      <a:cubicBezTo>
                        <a:pt x="18593" y="38100"/>
                        <a:pt x="17806" y="35743"/>
                        <a:pt x="16874" y="33440"/>
                      </a:cubicBezTo>
                      <a:cubicBezTo>
                        <a:pt x="15872" y="31039"/>
                        <a:pt x="14754" y="28693"/>
                        <a:pt x="13650" y="26338"/>
                      </a:cubicBezTo>
                      <a:cubicBezTo>
                        <a:pt x="12474" y="23824"/>
                        <a:pt x="11293" y="21314"/>
                        <a:pt x="9974" y="18870"/>
                      </a:cubicBezTo>
                      <a:cubicBezTo>
                        <a:pt x="8478" y="16094"/>
                        <a:pt x="6945" y="13334"/>
                        <a:pt x="5271" y="10659"/>
                      </a:cubicBezTo>
                      <a:cubicBezTo>
                        <a:pt x="3690" y="8241"/>
                        <a:pt x="2002" y="5892"/>
                        <a:pt x="-24" y="3820"/>
                      </a:cubicBezTo>
                      <a:cubicBezTo>
                        <a:pt x="-859" y="2957"/>
                        <a:pt x="3206" y="-970"/>
                        <a:pt x="4041" y="-1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38" name="Полилиния: фигура 237">
                  <a:extLst>
                    <a:ext uri="{FF2B5EF4-FFF2-40B4-BE49-F238E27FC236}">
                      <a16:creationId xmlns:a16="http://schemas.microsoft.com/office/drawing/2014/main" id="{864EF1B1-8B6B-40E2-B437-6387714005F6}"/>
                    </a:ext>
                  </a:extLst>
                </p:cNvPr>
                <p:cNvSpPr/>
                <p:nvPr/>
              </p:nvSpPr>
              <p:spPr>
                <a:xfrm>
                  <a:off x="10335771" y="1998146"/>
                  <a:ext cx="30430" cy="150236"/>
                </a:xfrm>
                <a:custGeom>
                  <a:avLst/>
                  <a:gdLst>
                    <a:gd name="connsiteX0" fmla="*/ 5169 w 30430"/>
                    <a:gd name="connsiteY0" fmla="*/ 128 h 150236"/>
                    <a:gd name="connsiteX1" fmla="*/ 8682 w 30430"/>
                    <a:gd name="connsiteY1" fmla="*/ 11157 h 150236"/>
                    <a:gd name="connsiteX2" fmla="*/ 13014 w 30430"/>
                    <a:gd name="connsiteY2" fmla="*/ 24334 h 150236"/>
                    <a:gd name="connsiteX3" fmla="*/ 16941 w 30430"/>
                    <a:gd name="connsiteY3" fmla="*/ 36928 h 150236"/>
                    <a:gd name="connsiteX4" fmla="*/ 19739 w 30430"/>
                    <a:gd name="connsiteY4" fmla="*/ 48130 h 150236"/>
                    <a:gd name="connsiteX5" fmla="*/ 22001 w 30430"/>
                    <a:gd name="connsiteY5" fmla="*/ 57120 h 150236"/>
                    <a:gd name="connsiteX6" fmla="*/ 23742 w 30430"/>
                    <a:gd name="connsiteY6" fmla="*/ 65721 h 150236"/>
                    <a:gd name="connsiteX7" fmla="*/ 25198 w 30430"/>
                    <a:gd name="connsiteY7" fmla="*/ 74464 h 150236"/>
                    <a:gd name="connsiteX8" fmla="*/ 26443 w 30430"/>
                    <a:gd name="connsiteY8" fmla="*/ 83874 h 150236"/>
                    <a:gd name="connsiteX9" fmla="*/ 27082 w 30430"/>
                    <a:gd name="connsiteY9" fmla="*/ 92281 h 150236"/>
                    <a:gd name="connsiteX10" fmla="*/ 27693 w 30430"/>
                    <a:gd name="connsiteY10" fmla="*/ 98952 h 150236"/>
                    <a:gd name="connsiteX11" fmla="*/ 28622 w 30430"/>
                    <a:gd name="connsiteY11" fmla="*/ 105970 h 150236"/>
                    <a:gd name="connsiteX12" fmla="*/ 29602 w 30430"/>
                    <a:gd name="connsiteY12" fmla="*/ 114000 h 150236"/>
                    <a:gd name="connsiteX13" fmla="*/ 30210 w 30430"/>
                    <a:gd name="connsiteY13" fmla="*/ 125110 h 150236"/>
                    <a:gd name="connsiteX14" fmla="*/ 30042 w 30430"/>
                    <a:gd name="connsiteY14" fmla="*/ 142393 h 150236"/>
                    <a:gd name="connsiteX15" fmla="*/ 28983 w 30430"/>
                    <a:gd name="connsiteY15" fmla="*/ 149558 h 150236"/>
                    <a:gd name="connsiteX16" fmla="*/ 25919 w 30430"/>
                    <a:gd name="connsiteY16" fmla="*/ 149476 h 150236"/>
                    <a:gd name="connsiteX17" fmla="*/ 25089 w 30430"/>
                    <a:gd name="connsiteY17" fmla="*/ 142423 h 150236"/>
                    <a:gd name="connsiteX18" fmla="*/ 24488 w 30430"/>
                    <a:gd name="connsiteY18" fmla="*/ 125286 h 150236"/>
                    <a:gd name="connsiteX19" fmla="*/ 23905 w 30430"/>
                    <a:gd name="connsiteY19" fmla="*/ 114578 h 150236"/>
                    <a:gd name="connsiteX20" fmla="*/ 22956 w 30430"/>
                    <a:gd name="connsiteY20" fmla="*/ 106777 h 150236"/>
                    <a:gd name="connsiteX21" fmla="*/ 22009 w 30430"/>
                    <a:gd name="connsiteY21" fmla="*/ 99639 h 150236"/>
                    <a:gd name="connsiteX22" fmla="*/ 21378 w 30430"/>
                    <a:gd name="connsiteY22" fmla="*/ 92693 h 150236"/>
                    <a:gd name="connsiteX23" fmla="*/ 20757 w 30430"/>
                    <a:gd name="connsiteY23" fmla="*/ 84449 h 150236"/>
                    <a:gd name="connsiteX24" fmla="*/ 19576 w 30430"/>
                    <a:gd name="connsiteY24" fmla="*/ 75406 h 150236"/>
                    <a:gd name="connsiteX25" fmla="*/ 18130 w 30430"/>
                    <a:gd name="connsiteY25" fmla="*/ 66685 h 150236"/>
                    <a:gd name="connsiteX26" fmla="*/ 16493 w 30430"/>
                    <a:gd name="connsiteY26" fmla="*/ 58492 h 150236"/>
                    <a:gd name="connsiteX27" fmla="*/ 14246 w 30430"/>
                    <a:gd name="connsiteY27" fmla="*/ 49507 h 150236"/>
                    <a:gd name="connsiteX28" fmla="*/ 11494 w 30430"/>
                    <a:gd name="connsiteY28" fmla="*/ 38451 h 150236"/>
                    <a:gd name="connsiteX29" fmla="*/ 7666 w 30430"/>
                    <a:gd name="connsiteY29" fmla="*/ 26136 h 150236"/>
                    <a:gd name="connsiteX30" fmla="*/ 3332 w 30430"/>
                    <a:gd name="connsiteY30" fmla="*/ 12850 h 150236"/>
                    <a:gd name="connsiteX31" fmla="*/ -117 w 30430"/>
                    <a:gd name="connsiteY31" fmla="*/ 1887 h 150236"/>
                    <a:gd name="connsiteX32" fmla="*/ 5169 w 30430"/>
                    <a:gd name="connsiteY32" fmla="*/ 128 h 150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0430" h="150236">
                      <a:moveTo>
                        <a:pt x="5169" y="128"/>
                      </a:moveTo>
                      <a:cubicBezTo>
                        <a:pt x="6378" y="3794"/>
                        <a:pt x="7519" y="7479"/>
                        <a:pt x="8682" y="11157"/>
                      </a:cubicBezTo>
                      <a:cubicBezTo>
                        <a:pt x="10084" y="15566"/>
                        <a:pt x="11533" y="19954"/>
                        <a:pt x="13014" y="24334"/>
                      </a:cubicBezTo>
                      <a:cubicBezTo>
                        <a:pt x="14452" y="28491"/>
                        <a:pt x="15758" y="32693"/>
                        <a:pt x="16941" y="36928"/>
                      </a:cubicBezTo>
                      <a:cubicBezTo>
                        <a:pt x="17939" y="40645"/>
                        <a:pt x="18802" y="44396"/>
                        <a:pt x="19739" y="48130"/>
                      </a:cubicBezTo>
                      <a:cubicBezTo>
                        <a:pt x="20492" y="51126"/>
                        <a:pt x="21253" y="54122"/>
                        <a:pt x="22001" y="57120"/>
                      </a:cubicBezTo>
                      <a:cubicBezTo>
                        <a:pt x="22724" y="59958"/>
                        <a:pt x="23238" y="62840"/>
                        <a:pt x="23742" y="65721"/>
                      </a:cubicBezTo>
                      <a:cubicBezTo>
                        <a:pt x="24223" y="68638"/>
                        <a:pt x="24704" y="71552"/>
                        <a:pt x="25198" y="74464"/>
                      </a:cubicBezTo>
                      <a:cubicBezTo>
                        <a:pt x="25740" y="77585"/>
                        <a:pt x="26122" y="80725"/>
                        <a:pt x="26443" y="83874"/>
                      </a:cubicBezTo>
                      <a:cubicBezTo>
                        <a:pt x="26713" y="86671"/>
                        <a:pt x="26878" y="89476"/>
                        <a:pt x="27082" y="92281"/>
                      </a:cubicBezTo>
                      <a:cubicBezTo>
                        <a:pt x="27227" y="94511"/>
                        <a:pt x="27420" y="96735"/>
                        <a:pt x="27693" y="98952"/>
                      </a:cubicBezTo>
                      <a:cubicBezTo>
                        <a:pt x="27980" y="101294"/>
                        <a:pt x="28286" y="103633"/>
                        <a:pt x="28622" y="105970"/>
                      </a:cubicBezTo>
                      <a:cubicBezTo>
                        <a:pt x="29019" y="108637"/>
                        <a:pt x="29329" y="111317"/>
                        <a:pt x="29602" y="114000"/>
                      </a:cubicBezTo>
                      <a:cubicBezTo>
                        <a:pt x="29961" y="117693"/>
                        <a:pt x="30095" y="121404"/>
                        <a:pt x="30210" y="125110"/>
                      </a:cubicBezTo>
                      <a:cubicBezTo>
                        <a:pt x="30391" y="130873"/>
                        <a:pt x="30256" y="136635"/>
                        <a:pt x="30042" y="142393"/>
                      </a:cubicBezTo>
                      <a:cubicBezTo>
                        <a:pt x="29706" y="147173"/>
                        <a:pt x="30050" y="144783"/>
                        <a:pt x="28983" y="149558"/>
                      </a:cubicBezTo>
                      <a:cubicBezTo>
                        <a:pt x="28965" y="150207"/>
                        <a:pt x="25901" y="150126"/>
                        <a:pt x="25919" y="149476"/>
                      </a:cubicBezTo>
                      <a:cubicBezTo>
                        <a:pt x="25099" y="144765"/>
                        <a:pt x="25371" y="147117"/>
                        <a:pt x="25089" y="142423"/>
                      </a:cubicBezTo>
                      <a:cubicBezTo>
                        <a:pt x="24801" y="136714"/>
                        <a:pt x="24600" y="131000"/>
                        <a:pt x="24488" y="125286"/>
                      </a:cubicBezTo>
                      <a:cubicBezTo>
                        <a:pt x="24381" y="121712"/>
                        <a:pt x="24249" y="118136"/>
                        <a:pt x="23905" y="114578"/>
                      </a:cubicBezTo>
                      <a:cubicBezTo>
                        <a:pt x="23643" y="111969"/>
                        <a:pt x="23345" y="109368"/>
                        <a:pt x="22956" y="106777"/>
                      </a:cubicBezTo>
                      <a:cubicBezTo>
                        <a:pt x="22620" y="104399"/>
                        <a:pt x="22299" y="102022"/>
                        <a:pt x="22009" y="99639"/>
                      </a:cubicBezTo>
                      <a:cubicBezTo>
                        <a:pt x="21734" y="97331"/>
                        <a:pt x="21523" y="95015"/>
                        <a:pt x="21378" y="92693"/>
                      </a:cubicBezTo>
                      <a:cubicBezTo>
                        <a:pt x="21179" y="89944"/>
                        <a:pt x="21021" y="87193"/>
                        <a:pt x="20757" y="84449"/>
                      </a:cubicBezTo>
                      <a:cubicBezTo>
                        <a:pt x="20454" y="81423"/>
                        <a:pt x="20100" y="78402"/>
                        <a:pt x="19576" y="75406"/>
                      </a:cubicBezTo>
                      <a:cubicBezTo>
                        <a:pt x="19095" y="72499"/>
                        <a:pt x="18608" y="69592"/>
                        <a:pt x="18130" y="66685"/>
                      </a:cubicBezTo>
                      <a:cubicBezTo>
                        <a:pt x="17669" y="63939"/>
                        <a:pt x="17170" y="61195"/>
                        <a:pt x="16493" y="58492"/>
                      </a:cubicBezTo>
                      <a:cubicBezTo>
                        <a:pt x="15748" y="55496"/>
                        <a:pt x="14992" y="52503"/>
                        <a:pt x="14246" y="49507"/>
                      </a:cubicBezTo>
                      <a:cubicBezTo>
                        <a:pt x="13324" y="45824"/>
                        <a:pt x="12469" y="42121"/>
                        <a:pt x="11494" y="38451"/>
                      </a:cubicBezTo>
                      <a:cubicBezTo>
                        <a:pt x="10339" y="34309"/>
                        <a:pt x="9061" y="30204"/>
                        <a:pt x="7666" y="26136"/>
                      </a:cubicBezTo>
                      <a:cubicBezTo>
                        <a:pt x="6187" y="21718"/>
                        <a:pt x="4721" y="17296"/>
                        <a:pt x="3332" y="12850"/>
                      </a:cubicBezTo>
                      <a:cubicBezTo>
                        <a:pt x="2181" y="9197"/>
                        <a:pt x="1061" y="5532"/>
                        <a:pt x="-117" y="1887"/>
                      </a:cubicBezTo>
                      <a:cubicBezTo>
                        <a:pt x="-489" y="767"/>
                        <a:pt x="4795" y="-992"/>
                        <a:pt x="5169" y="1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39" name="Полилиния: фигура 238">
                  <a:extLst>
                    <a:ext uri="{FF2B5EF4-FFF2-40B4-BE49-F238E27FC236}">
                      <a16:creationId xmlns:a16="http://schemas.microsoft.com/office/drawing/2014/main" id="{CFC0E547-2AF0-4329-B8BC-01F03EDD7F3B}"/>
                    </a:ext>
                  </a:extLst>
                </p:cNvPr>
                <p:cNvSpPr/>
                <p:nvPr/>
              </p:nvSpPr>
              <p:spPr>
                <a:xfrm>
                  <a:off x="10325669" y="1880239"/>
                  <a:ext cx="20756" cy="51918"/>
                </a:xfrm>
                <a:custGeom>
                  <a:avLst/>
                  <a:gdLst>
                    <a:gd name="connsiteX0" fmla="*/ 4734 w 20756"/>
                    <a:gd name="connsiteY0" fmla="*/ -16 h 51918"/>
                    <a:gd name="connsiteX1" fmla="*/ 9727 w 20756"/>
                    <a:gd name="connsiteY1" fmla="*/ 9150 h 51918"/>
                    <a:gd name="connsiteX2" fmla="*/ 15014 w 20756"/>
                    <a:gd name="connsiteY2" fmla="*/ 21563 h 51918"/>
                    <a:gd name="connsiteX3" fmla="*/ 18728 w 20756"/>
                    <a:gd name="connsiteY3" fmla="*/ 33801 h 51918"/>
                    <a:gd name="connsiteX4" fmla="*/ 20397 w 20756"/>
                    <a:gd name="connsiteY4" fmla="*/ 44855 h 51918"/>
                    <a:gd name="connsiteX5" fmla="*/ 20604 w 20756"/>
                    <a:gd name="connsiteY5" fmla="*/ 50674 h 51918"/>
                    <a:gd name="connsiteX6" fmla="*/ 15230 w 20756"/>
                    <a:gd name="connsiteY6" fmla="*/ 50964 h 51918"/>
                    <a:gd name="connsiteX7" fmla="*/ 14673 w 20756"/>
                    <a:gd name="connsiteY7" fmla="*/ 45426 h 51918"/>
                    <a:gd name="connsiteX8" fmla="*/ 13131 w 20756"/>
                    <a:gd name="connsiteY8" fmla="*/ 35094 h 51918"/>
                    <a:gd name="connsiteX9" fmla="*/ 9674 w 20756"/>
                    <a:gd name="connsiteY9" fmla="*/ 23607 h 51918"/>
                    <a:gd name="connsiteX10" fmla="*/ 4637 w 20756"/>
                    <a:gd name="connsiteY10" fmla="*/ 11683 h 51918"/>
                    <a:gd name="connsiteX11" fmla="*/ -82 w 20756"/>
                    <a:gd name="connsiteY11" fmla="*/ 2878 h 51918"/>
                    <a:gd name="connsiteX12" fmla="*/ 4734 w 20756"/>
                    <a:gd name="connsiteY12" fmla="*/ -16 h 51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756" h="51918">
                      <a:moveTo>
                        <a:pt x="4734" y="-16"/>
                      </a:moveTo>
                      <a:cubicBezTo>
                        <a:pt x="6515" y="2975"/>
                        <a:pt x="8162" y="6042"/>
                        <a:pt x="9727" y="9150"/>
                      </a:cubicBezTo>
                      <a:cubicBezTo>
                        <a:pt x="11713" y="13189"/>
                        <a:pt x="13403" y="17364"/>
                        <a:pt x="15014" y="21563"/>
                      </a:cubicBezTo>
                      <a:cubicBezTo>
                        <a:pt x="16557" y="25547"/>
                        <a:pt x="17758" y="29645"/>
                        <a:pt x="18728" y="33801"/>
                      </a:cubicBezTo>
                      <a:cubicBezTo>
                        <a:pt x="19547" y="37443"/>
                        <a:pt x="20023" y="41147"/>
                        <a:pt x="20397" y="44855"/>
                      </a:cubicBezTo>
                      <a:cubicBezTo>
                        <a:pt x="20631" y="46792"/>
                        <a:pt x="20642" y="48729"/>
                        <a:pt x="20604" y="50674"/>
                      </a:cubicBezTo>
                      <a:cubicBezTo>
                        <a:pt x="20667" y="51814"/>
                        <a:pt x="15292" y="52104"/>
                        <a:pt x="15230" y="50964"/>
                      </a:cubicBezTo>
                      <a:cubicBezTo>
                        <a:pt x="14989" y="49121"/>
                        <a:pt x="14795" y="47279"/>
                        <a:pt x="14673" y="45426"/>
                      </a:cubicBezTo>
                      <a:cubicBezTo>
                        <a:pt x="14332" y="41959"/>
                        <a:pt x="13884" y="38500"/>
                        <a:pt x="13131" y="35094"/>
                      </a:cubicBezTo>
                      <a:cubicBezTo>
                        <a:pt x="12237" y="31192"/>
                        <a:pt x="11117" y="27346"/>
                        <a:pt x="9674" y="23607"/>
                      </a:cubicBezTo>
                      <a:cubicBezTo>
                        <a:pt x="8134" y="19576"/>
                        <a:pt x="6510" y="15574"/>
                        <a:pt x="4637" y="11683"/>
                      </a:cubicBezTo>
                      <a:cubicBezTo>
                        <a:pt x="3168" y="8694"/>
                        <a:pt x="1623" y="5742"/>
                        <a:pt x="-82" y="2878"/>
                      </a:cubicBezTo>
                      <a:cubicBezTo>
                        <a:pt x="-696" y="1858"/>
                        <a:pt x="4120" y="-1036"/>
                        <a:pt x="4734" y="-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0" name="Полилиния: фигура 239">
                  <a:extLst>
                    <a:ext uri="{FF2B5EF4-FFF2-40B4-BE49-F238E27FC236}">
                      <a16:creationId xmlns:a16="http://schemas.microsoft.com/office/drawing/2014/main" id="{4F352D70-423F-4567-BEE6-44D01A27D47D}"/>
                    </a:ext>
                  </a:extLst>
                </p:cNvPr>
                <p:cNvSpPr/>
                <p:nvPr/>
              </p:nvSpPr>
              <p:spPr>
                <a:xfrm>
                  <a:off x="10237302" y="2099821"/>
                  <a:ext cx="27219" cy="115483"/>
                </a:xfrm>
                <a:custGeom>
                  <a:avLst/>
                  <a:gdLst>
                    <a:gd name="connsiteX0" fmla="*/ 4576 w 27219"/>
                    <a:gd name="connsiteY0" fmla="*/ -39 h 115483"/>
                    <a:gd name="connsiteX1" fmla="*/ 10278 w 27219"/>
                    <a:gd name="connsiteY1" fmla="*/ 9521 h 115483"/>
                    <a:gd name="connsiteX2" fmla="*/ 15796 w 27219"/>
                    <a:gd name="connsiteY2" fmla="*/ 21206 h 115483"/>
                    <a:gd name="connsiteX3" fmla="*/ 19741 w 27219"/>
                    <a:gd name="connsiteY3" fmla="*/ 32876 h 115483"/>
                    <a:gd name="connsiteX4" fmla="*/ 22291 w 27219"/>
                    <a:gd name="connsiteY4" fmla="*/ 43742 h 115483"/>
                    <a:gd name="connsiteX5" fmla="*/ 24076 w 27219"/>
                    <a:gd name="connsiteY5" fmla="*/ 53865 h 115483"/>
                    <a:gd name="connsiteX6" fmla="*/ 25198 w 27219"/>
                    <a:gd name="connsiteY6" fmla="*/ 63344 h 115483"/>
                    <a:gd name="connsiteX7" fmla="*/ 26242 w 27219"/>
                    <a:gd name="connsiteY7" fmla="*/ 72474 h 115483"/>
                    <a:gd name="connsiteX8" fmla="*/ 26855 w 27219"/>
                    <a:gd name="connsiteY8" fmla="*/ 84164 h 115483"/>
                    <a:gd name="connsiteX9" fmla="*/ 27066 w 27219"/>
                    <a:gd name="connsiteY9" fmla="*/ 97983 h 115483"/>
                    <a:gd name="connsiteX10" fmla="*/ 26883 w 27219"/>
                    <a:gd name="connsiteY10" fmla="*/ 108966 h 115483"/>
                    <a:gd name="connsiteX11" fmla="*/ 26588 w 27219"/>
                    <a:gd name="connsiteY11" fmla="*/ 111928 h 115483"/>
                    <a:gd name="connsiteX12" fmla="*/ 25262 w 27219"/>
                    <a:gd name="connsiteY12" fmla="*/ 114873 h 115483"/>
                    <a:gd name="connsiteX13" fmla="*/ 22330 w 27219"/>
                    <a:gd name="connsiteY13" fmla="*/ 114680 h 115483"/>
                    <a:gd name="connsiteX14" fmla="*/ 21395 w 27219"/>
                    <a:gd name="connsiteY14" fmla="*/ 111684 h 115483"/>
                    <a:gd name="connsiteX15" fmla="*/ 21378 w 27219"/>
                    <a:gd name="connsiteY15" fmla="*/ 108803 h 115483"/>
                    <a:gd name="connsiteX16" fmla="*/ 21390 w 27219"/>
                    <a:gd name="connsiteY16" fmla="*/ 98028 h 115483"/>
                    <a:gd name="connsiteX17" fmla="*/ 21176 w 27219"/>
                    <a:gd name="connsiteY17" fmla="*/ 84337 h 115483"/>
                    <a:gd name="connsiteX18" fmla="*/ 20591 w 27219"/>
                    <a:gd name="connsiteY18" fmla="*/ 73016 h 115483"/>
                    <a:gd name="connsiteX19" fmla="*/ 19560 w 27219"/>
                    <a:gd name="connsiteY19" fmla="*/ 63987 h 115483"/>
                    <a:gd name="connsiteX20" fmla="*/ 18451 w 27219"/>
                    <a:gd name="connsiteY20" fmla="*/ 54679 h 115483"/>
                    <a:gd name="connsiteX21" fmla="*/ 16725 w 27219"/>
                    <a:gd name="connsiteY21" fmla="*/ 44944 h 115483"/>
                    <a:gd name="connsiteX22" fmla="*/ 14261 w 27219"/>
                    <a:gd name="connsiteY22" fmla="*/ 34411 h 115483"/>
                    <a:gd name="connsiteX23" fmla="*/ 10570 w 27219"/>
                    <a:gd name="connsiteY23" fmla="*/ 23395 h 115483"/>
                    <a:gd name="connsiteX24" fmla="*/ 5327 w 27219"/>
                    <a:gd name="connsiteY24" fmla="*/ 12234 h 115483"/>
                    <a:gd name="connsiteX25" fmla="*/ -72 w 27219"/>
                    <a:gd name="connsiteY25" fmla="*/ 3076 h 115483"/>
                    <a:gd name="connsiteX26" fmla="*/ 4576 w 27219"/>
                    <a:gd name="connsiteY26" fmla="*/ -39 h 115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7219" h="115483">
                      <a:moveTo>
                        <a:pt x="4576" y="-39"/>
                      </a:moveTo>
                      <a:cubicBezTo>
                        <a:pt x="6640" y="3048"/>
                        <a:pt x="8488" y="6270"/>
                        <a:pt x="10278" y="9521"/>
                      </a:cubicBezTo>
                      <a:cubicBezTo>
                        <a:pt x="12347" y="13303"/>
                        <a:pt x="14116" y="17238"/>
                        <a:pt x="15796" y="21206"/>
                      </a:cubicBezTo>
                      <a:cubicBezTo>
                        <a:pt x="17394" y="24996"/>
                        <a:pt x="18631" y="28921"/>
                        <a:pt x="19741" y="32876"/>
                      </a:cubicBezTo>
                      <a:cubicBezTo>
                        <a:pt x="20726" y="36465"/>
                        <a:pt x="21502" y="40108"/>
                        <a:pt x="22291" y="43742"/>
                      </a:cubicBezTo>
                      <a:cubicBezTo>
                        <a:pt x="23037" y="47089"/>
                        <a:pt x="23587" y="50472"/>
                        <a:pt x="24076" y="53865"/>
                      </a:cubicBezTo>
                      <a:cubicBezTo>
                        <a:pt x="24516" y="57016"/>
                        <a:pt x="24837" y="60182"/>
                        <a:pt x="25198" y="63344"/>
                      </a:cubicBezTo>
                      <a:cubicBezTo>
                        <a:pt x="25570" y="66385"/>
                        <a:pt x="25946" y="69424"/>
                        <a:pt x="26242" y="72474"/>
                      </a:cubicBezTo>
                      <a:cubicBezTo>
                        <a:pt x="26590" y="76360"/>
                        <a:pt x="26735" y="80262"/>
                        <a:pt x="26855" y="84164"/>
                      </a:cubicBezTo>
                      <a:cubicBezTo>
                        <a:pt x="26987" y="88769"/>
                        <a:pt x="27031" y="93376"/>
                        <a:pt x="27066" y="97983"/>
                      </a:cubicBezTo>
                      <a:cubicBezTo>
                        <a:pt x="27076" y="101640"/>
                        <a:pt x="27150" y="105311"/>
                        <a:pt x="26883" y="108966"/>
                      </a:cubicBezTo>
                      <a:cubicBezTo>
                        <a:pt x="26809" y="109956"/>
                        <a:pt x="26850" y="110971"/>
                        <a:pt x="26588" y="111928"/>
                      </a:cubicBezTo>
                      <a:cubicBezTo>
                        <a:pt x="26303" y="112967"/>
                        <a:pt x="25705" y="113891"/>
                        <a:pt x="25262" y="114873"/>
                      </a:cubicBezTo>
                      <a:cubicBezTo>
                        <a:pt x="25221" y="115494"/>
                        <a:pt x="22289" y="115301"/>
                        <a:pt x="22330" y="114680"/>
                      </a:cubicBezTo>
                      <a:cubicBezTo>
                        <a:pt x="22019" y="113682"/>
                        <a:pt x="21563" y="112717"/>
                        <a:pt x="21395" y="111684"/>
                      </a:cubicBezTo>
                      <a:cubicBezTo>
                        <a:pt x="21243" y="110735"/>
                        <a:pt x="21372" y="109762"/>
                        <a:pt x="21378" y="108803"/>
                      </a:cubicBezTo>
                      <a:cubicBezTo>
                        <a:pt x="21383" y="105211"/>
                        <a:pt x="21454" y="101620"/>
                        <a:pt x="21390" y="98028"/>
                      </a:cubicBezTo>
                      <a:cubicBezTo>
                        <a:pt x="21347" y="93465"/>
                        <a:pt x="21304" y="88901"/>
                        <a:pt x="21176" y="84337"/>
                      </a:cubicBezTo>
                      <a:cubicBezTo>
                        <a:pt x="21062" y="80560"/>
                        <a:pt x="20930" y="76780"/>
                        <a:pt x="20591" y="73016"/>
                      </a:cubicBezTo>
                      <a:cubicBezTo>
                        <a:pt x="20306" y="69999"/>
                        <a:pt x="19927" y="66994"/>
                        <a:pt x="19560" y="63987"/>
                      </a:cubicBezTo>
                      <a:cubicBezTo>
                        <a:pt x="19206" y="60882"/>
                        <a:pt x="18893" y="57774"/>
                        <a:pt x="18451" y="54679"/>
                      </a:cubicBezTo>
                      <a:cubicBezTo>
                        <a:pt x="17969" y="51419"/>
                        <a:pt x="17445" y="48163"/>
                        <a:pt x="16725" y="44944"/>
                      </a:cubicBezTo>
                      <a:cubicBezTo>
                        <a:pt x="15969" y="41418"/>
                        <a:pt x="15210" y="37891"/>
                        <a:pt x="14261" y="34411"/>
                      </a:cubicBezTo>
                      <a:cubicBezTo>
                        <a:pt x="13217" y="30677"/>
                        <a:pt x="12054" y="26979"/>
                        <a:pt x="10570" y="23395"/>
                      </a:cubicBezTo>
                      <a:cubicBezTo>
                        <a:pt x="8995" y="19597"/>
                        <a:pt x="7299" y="15846"/>
                        <a:pt x="5327" y="12234"/>
                      </a:cubicBezTo>
                      <a:cubicBezTo>
                        <a:pt x="3632" y="9121"/>
                        <a:pt x="1873" y="6041"/>
                        <a:pt x="-72" y="3076"/>
                      </a:cubicBezTo>
                      <a:cubicBezTo>
                        <a:pt x="-734" y="2088"/>
                        <a:pt x="3917" y="-1027"/>
                        <a:pt x="4576" y="-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1" name="Полилиния: фигура 240">
                  <a:extLst>
                    <a:ext uri="{FF2B5EF4-FFF2-40B4-BE49-F238E27FC236}">
                      <a16:creationId xmlns:a16="http://schemas.microsoft.com/office/drawing/2014/main" id="{77D62365-BDA4-4F8B-AB16-0F04935E9137}"/>
                    </a:ext>
                  </a:extLst>
                </p:cNvPr>
                <p:cNvSpPr/>
                <p:nvPr/>
              </p:nvSpPr>
              <p:spPr>
                <a:xfrm>
                  <a:off x="10156031" y="1763672"/>
                  <a:ext cx="57496" cy="151661"/>
                </a:xfrm>
                <a:custGeom>
                  <a:avLst/>
                  <a:gdLst>
                    <a:gd name="connsiteX0" fmla="*/ 4142 w 57496"/>
                    <a:gd name="connsiteY0" fmla="*/ -100 h 151661"/>
                    <a:gd name="connsiteX1" fmla="*/ 12259 w 57496"/>
                    <a:gd name="connsiteY1" fmla="*/ 10957 h 151661"/>
                    <a:gd name="connsiteX2" fmla="*/ 21644 w 57496"/>
                    <a:gd name="connsiteY2" fmla="*/ 28125 h 151661"/>
                    <a:gd name="connsiteX3" fmla="*/ 30158 w 57496"/>
                    <a:gd name="connsiteY3" fmla="*/ 46823 h 151661"/>
                    <a:gd name="connsiteX4" fmla="*/ 37323 w 57496"/>
                    <a:gd name="connsiteY4" fmla="*/ 64701 h 151661"/>
                    <a:gd name="connsiteX5" fmla="*/ 43386 w 57496"/>
                    <a:gd name="connsiteY5" fmla="*/ 80907 h 151661"/>
                    <a:gd name="connsiteX6" fmla="*/ 48517 w 57496"/>
                    <a:gd name="connsiteY6" fmla="*/ 96337 h 151661"/>
                    <a:gd name="connsiteX7" fmla="*/ 52745 w 57496"/>
                    <a:gd name="connsiteY7" fmla="*/ 113143 h 151661"/>
                    <a:gd name="connsiteX8" fmla="*/ 55700 w 57496"/>
                    <a:gd name="connsiteY8" fmla="*/ 130006 h 151661"/>
                    <a:gd name="connsiteX9" fmla="*/ 57360 w 57496"/>
                    <a:gd name="connsiteY9" fmla="*/ 150386 h 151661"/>
                    <a:gd name="connsiteX10" fmla="*/ 51823 w 57496"/>
                    <a:gd name="connsiteY10" fmla="*/ 150684 h 151661"/>
                    <a:gd name="connsiteX11" fmla="*/ 49861 w 57496"/>
                    <a:gd name="connsiteY11" fmla="*/ 130935 h 151661"/>
                    <a:gd name="connsiteX12" fmla="*/ 46939 w 57496"/>
                    <a:gd name="connsiteY12" fmla="*/ 114281 h 151661"/>
                    <a:gd name="connsiteX13" fmla="*/ 42895 w 57496"/>
                    <a:gd name="connsiteY13" fmla="*/ 98136 h 151661"/>
                    <a:gd name="connsiteX14" fmla="*/ 37845 w 57496"/>
                    <a:gd name="connsiteY14" fmla="*/ 82859 h 151661"/>
                    <a:gd name="connsiteX15" fmla="*/ 31858 w 57496"/>
                    <a:gd name="connsiteY15" fmla="*/ 66844 h 151661"/>
                    <a:gd name="connsiteX16" fmla="*/ 24752 w 57496"/>
                    <a:gd name="connsiteY16" fmla="*/ 49098 h 151661"/>
                    <a:gd name="connsiteX17" fmla="*/ 16423 w 57496"/>
                    <a:gd name="connsiteY17" fmla="*/ 30764 h 151661"/>
                    <a:gd name="connsiteX18" fmla="*/ 7329 w 57496"/>
                    <a:gd name="connsiteY18" fmla="*/ 14032 h 151661"/>
                    <a:gd name="connsiteX19" fmla="*/ -29 w 57496"/>
                    <a:gd name="connsiteY19" fmla="*/ 3774 h 151661"/>
                    <a:gd name="connsiteX20" fmla="*/ 4142 w 57496"/>
                    <a:gd name="connsiteY20" fmla="*/ -100 h 15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7496" h="151661">
                      <a:moveTo>
                        <a:pt x="4142" y="-100"/>
                      </a:moveTo>
                      <a:cubicBezTo>
                        <a:pt x="7319" y="3222"/>
                        <a:pt x="9829" y="7078"/>
                        <a:pt x="12259" y="10957"/>
                      </a:cubicBezTo>
                      <a:cubicBezTo>
                        <a:pt x="15657" y="16529"/>
                        <a:pt x="18696" y="22306"/>
                        <a:pt x="21644" y="28125"/>
                      </a:cubicBezTo>
                      <a:cubicBezTo>
                        <a:pt x="24726" y="34244"/>
                        <a:pt x="27498" y="40510"/>
                        <a:pt x="30158" y="46823"/>
                      </a:cubicBezTo>
                      <a:cubicBezTo>
                        <a:pt x="32614" y="52756"/>
                        <a:pt x="34979" y="58725"/>
                        <a:pt x="37323" y="64701"/>
                      </a:cubicBezTo>
                      <a:cubicBezTo>
                        <a:pt x="39443" y="70066"/>
                        <a:pt x="41467" y="75468"/>
                        <a:pt x="43386" y="80907"/>
                      </a:cubicBezTo>
                      <a:cubicBezTo>
                        <a:pt x="45134" y="86038"/>
                        <a:pt x="46863" y="91177"/>
                        <a:pt x="48517" y="96337"/>
                      </a:cubicBezTo>
                      <a:cubicBezTo>
                        <a:pt x="50340" y="101832"/>
                        <a:pt x="51633" y="107470"/>
                        <a:pt x="52745" y="113143"/>
                      </a:cubicBezTo>
                      <a:cubicBezTo>
                        <a:pt x="53771" y="118758"/>
                        <a:pt x="54802" y="124371"/>
                        <a:pt x="55700" y="130006"/>
                      </a:cubicBezTo>
                      <a:cubicBezTo>
                        <a:pt x="56751" y="136751"/>
                        <a:pt x="57186" y="143567"/>
                        <a:pt x="57360" y="150386"/>
                      </a:cubicBezTo>
                      <a:cubicBezTo>
                        <a:pt x="57423" y="151562"/>
                        <a:pt x="51887" y="151860"/>
                        <a:pt x="51823" y="150684"/>
                      </a:cubicBezTo>
                      <a:cubicBezTo>
                        <a:pt x="51279" y="144091"/>
                        <a:pt x="50872" y="137479"/>
                        <a:pt x="49861" y="130935"/>
                      </a:cubicBezTo>
                      <a:cubicBezTo>
                        <a:pt x="48975" y="125368"/>
                        <a:pt x="47957" y="119825"/>
                        <a:pt x="46939" y="114281"/>
                      </a:cubicBezTo>
                      <a:cubicBezTo>
                        <a:pt x="45878" y="108831"/>
                        <a:pt x="44641" y="103412"/>
                        <a:pt x="42895" y="98136"/>
                      </a:cubicBezTo>
                      <a:cubicBezTo>
                        <a:pt x="41268" y="93025"/>
                        <a:pt x="39588" y="87929"/>
                        <a:pt x="37845" y="82859"/>
                      </a:cubicBezTo>
                      <a:cubicBezTo>
                        <a:pt x="35956" y="77481"/>
                        <a:pt x="33950" y="72146"/>
                        <a:pt x="31858" y="66844"/>
                      </a:cubicBezTo>
                      <a:cubicBezTo>
                        <a:pt x="29532" y="60911"/>
                        <a:pt x="27193" y="54986"/>
                        <a:pt x="24752" y="49098"/>
                      </a:cubicBezTo>
                      <a:cubicBezTo>
                        <a:pt x="22153" y="42908"/>
                        <a:pt x="19445" y="36764"/>
                        <a:pt x="16423" y="30764"/>
                      </a:cubicBezTo>
                      <a:cubicBezTo>
                        <a:pt x="13560" y="25099"/>
                        <a:pt x="10610" y="19471"/>
                        <a:pt x="7329" y="14032"/>
                      </a:cubicBezTo>
                      <a:cubicBezTo>
                        <a:pt x="5110" y="10456"/>
                        <a:pt x="2821" y="6892"/>
                        <a:pt x="-29" y="3774"/>
                      </a:cubicBezTo>
                      <a:cubicBezTo>
                        <a:pt x="-851" y="2891"/>
                        <a:pt x="3320" y="-986"/>
                        <a:pt x="4142" y="-1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2" name="Полилиния: фигура 241">
                  <a:extLst>
                    <a:ext uri="{FF2B5EF4-FFF2-40B4-BE49-F238E27FC236}">
                      <a16:creationId xmlns:a16="http://schemas.microsoft.com/office/drawing/2014/main" id="{C1DB1137-6E7A-4885-8C8C-4FAE866313A9}"/>
                    </a:ext>
                  </a:extLst>
                </p:cNvPr>
                <p:cNvSpPr/>
                <p:nvPr/>
              </p:nvSpPr>
              <p:spPr>
                <a:xfrm>
                  <a:off x="10199798" y="1576046"/>
                  <a:ext cx="6894" cy="16485"/>
                </a:xfrm>
                <a:custGeom>
                  <a:avLst/>
                  <a:gdLst>
                    <a:gd name="connsiteX0" fmla="*/ 5529 w 6894"/>
                    <a:gd name="connsiteY0" fmla="*/ 345 h 16485"/>
                    <a:gd name="connsiteX1" fmla="*/ 6708 w 6894"/>
                    <a:gd name="connsiteY1" fmla="*/ 11274 h 16485"/>
                    <a:gd name="connsiteX2" fmla="*/ 6262 w 6894"/>
                    <a:gd name="connsiteY2" fmla="*/ 15500 h 16485"/>
                    <a:gd name="connsiteX3" fmla="*/ 1943 w 6894"/>
                    <a:gd name="connsiteY3" fmla="*/ 15629 h 16485"/>
                    <a:gd name="connsiteX4" fmla="*/ 1106 w 6894"/>
                    <a:gd name="connsiteY4" fmla="*/ 11720 h 16485"/>
                    <a:gd name="connsiteX5" fmla="*/ -132 w 6894"/>
                    <a:gd name="connsiteY5" fmla="*/ 1215 h 16485"/>
                    <a:gd name="connsiteX6" fmla="*/ 5529 w 6894"/>
                    <a:gd name="connsiteY6" fmla="*/ 345 h 16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94" h="16485">
                      <a:moveTo>
                        <a:pt x="5529" y="345"/>
                      </a:moveTo>
                      <a:cubicBezTo>
                        <a:pt x="6140" y="3962"/>
                        <a:pt x="6474" y="7617"/>
                        <a:pt x="6708" y="11274"/>
                      </a:cubicBezTo>
                      <a:cubicBezTo>
                        <a:pt x="6759" y="14115"/>
                        <a:pt x="6904" y="12705"/>
                        <a:pt x="6262" y="15500"/>
                      </a:cubicBezTo>
                      <a:cubicBezTo>
                        <a:pt x="6288" y="16416"/>
                        <a:pt x="1968" y="16546"/>
                        <a:pt x="1943" y="15629"/>
                      </a:cubicBezTo>
                      <a:cubicBezTo>
                        <a:pt x="1131" y="13102"/>
                        <a:pt x="1416" y="14403"/>
                        <a:pt x="1106" y="11720"/>
                      </a:cubicBezTo>
                      <a:cubicBezTo>
                        <a:pt x="769" y="8210"/>
                        <a:pt x="446" y="4695"/>
                        <a:pt x="-132" y="1215"/>
                      </a:cubicBezTo>
                      <a:cubicBezTo>
                        <a:pt x="-317" y="14"/>
                        <a:pt x="5346" y="-856"/>
                        <a:pt x="5529" y="3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3" name="Полилиния: фигура 242">
                  <a:extLst>
                    <a:ext uri="{FF2B5EF4-FFF2-40B4-BE49-F238E27FC236}">
                      <a16:creationId xmlns:a16="http://schemas.microsoft.com/office/drawing/2014/main" id="{101CB3A6-9B1E-488A-BBCA-3CD3787F5F92}"/>
                    </a:ext>
                  </a:extLst>
                </p:cNvPr>
                <p:cNvSpPr/>
                <p:nvPr/>
              </p:nvSpPr>
              <p:spPr>
                <a:xfrm>
                  <a:off x="10210854" y="1574396"/>
                  <a:ext cx="7377" cy="11648"/>
                </a:xfrm>
                <a:custGeom>
                  <a:avLst/>
                  <a:gdLst>
                    <a:gd name="connsiteX0" fmla="*/ 5011 w 7377"/>
                    <a:gd name="connsiteY0" fmla="*/ 60 h 11648"/>
                    <a:gd name="connsiteX1" fmla="*/ 7215 w 7377"/>
                    <a:gd name="connsiteY1" fmla="*/ 8595 h 11648"/>
                    <a:gd name="connsiteX2" fmla="*/ 6566 w 7377"/>
                    <a:gd name="connsiteY2" fmla="*/ 10646 h 11648"/>
                    <a:gd name="connsiteX3" fmla="*/ 2939 w 7377"/>
                    <a:gd name="connsiteY3" fmla="*/ 10980 h 11648"/>
                    <a:gd name="connsiteX4" fmla="*/ 1964 w 7377"/>
                    <a:gd name="connsiteY4" fmla="*/ 9491 h 11648"/>
                    <a:gd name="connsiteX5" fmla="*/ -105 w 7377"/>
                    <a:gd name="connsiteY5" fmla="*/ 2280 h 11648"/>
                    <a:gd name="connsiteX6" fmla="*/ 5011 w 7377"/>
                    <a:gd name="connsiteY6" fmla="*/ 60 h 11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7" h="11648">
                      <a:moveTo>
                        <a:pt x="5011" y="60"/>
                      </a:moveTo>
                      <a:cubicBezTo>
                        <a:pt x="5761" y="2478"/>
                        <a:pt x="7477" y="6065"/>
                        <a:pt x="7215" y="8595"/>
                      </a:cubicBezTo>
                      <a:cubicBezTo>
                        <a:pt x="7138" y="9310"/>
                        <a:pt x="6782" y="9964"/>
                        <a:pt x="6566" y="10646"/>
                      </a:cubicBezTo>
                      <a:cubicBezTo>
                        <a:pt x="6637" y="11417"/>
                        <a:pt x="3010" y="11751"/>
                        <a:pt x="2939" y="10980"/>
                      </a:cubicBezTo>
                      <a:cubicBezTo>
                        <a:pt x="2613" y="10483"/>
                        <a:pt x="2203" y="10035"/>
                        <a:pt x="1964" y="9491"/>
                      </a:cubicBezTo>
                      <a:cubicBezTo>
                        <a:pt x="1088" y="7495"/>
                        <a:pt x="1050" y="4329"/>
                        <a:pt x="-105" y="2280"/>
                      </a:cubicBezTo>
                      <a:cubicBezTo>
                        <a:pt x="-576" y="1196"/>
                        <a:pt x="4540" y="-1024"/>
                        <a:pt x="5011" y="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4" name="Полилиния: фигура 243">
                  <a:extLst>
                    <a:ext uri="{FF2B5EF4-FFF2-40B4-BE49-F238E27FC236}">
                      <a16:creationId xmlns:a16="http://schemas.microsoft.com/office/drawing/2014/main" id="{7D818DFA-4061-41E4-B704-76E712EAF997}"/>
                    </a:ext>
                  </a:extLst>
                </p:cNvPr>
                <p:cNvSpPr/>
                <p:nvPr/>
              </p:nvSpPr>
              <p:spPr>
                <a:xfrm>
                  <a:off x="10219335" y="1567687"/>
                  <a:ext cx="10066" cy="18391"/>
                </a:xfrm>
                <a:custGeom>
                  <a:avLst/>
                  <a:gdLst>
                    <a:gd name="connsiteX0" fmla="*/ 5056 w 10066"/>
                    <a:gd name="connsiteY0" fmla="*/ 75 h 18391"/>
                    <a:gd name="connsiteX1" fmla="*/ 8474 w 10066"/>
                    <a:gd name="connsiteY1" fmla="*/ 9149 h 18391"/>
                    <a:gd name="connsiteX2" fmla="*/ 9849 w 10066"/>
                    <a:gd name="connsiteY2" fmla="*/ 17195 h 18391"/>
                    <a:gd name="connsiteX3" fmla="*/ 5267 w 10066"/>
                    <a:gd name="connsiteY3" fmla="*/ 17605 h 18391"/>
                    <a:gd name="connsiteX4" fmla="*/ 3188 w 10066"/>
                    <a:gd name="connsiteY4" fmla="*/ 11030 h 18391"/>
                    <a:gd name="connsiteX5" fmla="*/ -109 w 10066"/>
                    <a:gd name="connsiteY5" fmla="*/ 2188 h 18391"/>
                    <a:gd name="connsiteX6" fmla="*/ 5056 w 10066"/>
                    <a:gd name="connsiteY6" fmla="*/ 75 h 18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066" h="18391">
                      <a:moveTo>
                        <a:pt x="5056" y="75"/>
                      </a:moveTo>
                      <a:cubicBezTo>
                        <a:pt x="6267" y="3071"/>
                        <a:pt x="7385" y="6108"/>
                        <a:pt x="8474" y="9149"/>
                      </a:cubicBezTo>
                      <a:cubicBezTo>
                        <a:pt x="9485" y="11786"/>
                        <a:pt x="10175" y="14375"/>
                        <a:pt x="9849" y="17195"/>
                      </a:cubicBezTo>
                      <a:cubicBezTo>
                        <a:pt x="9935" y="18167"/>
                        <a:pt x="5354" y="18577"/>
                        <a:pt x="5267" y="17605"/>
                      </a:cubicBezTo>
                      <a:cubicBezTo>
                        <a:pt x="4420" y="15464"/>
                        <a:pt x="3974" y="13196"/>
                        <a:pt x="3188" y="11030"/>
                      </a:cubicBezTo>
                      <a:cubicBezTo>
                        <a:pt x="2139" y="8065"/>
                        <a:pt x="1045" y="5115"/>
                        <a:pt x="-109" y="2188"/>
                      </a:cubicBezTo>
                      <a:cubicBezTo>
                        <a:pt x="-556" y="1094"/>
                        <a:pt x="4608" y="-1019"/>
                        <a:pt x="5056" y="7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5" name="Полилиния: фигура 244">
                  <a:extLst>
                    <a:ext uri="{FF2B5EF4-FFF2-40B4-BE49-F238E27FC236}">
                      <a16:creationId xmlns:a16="http://schemas.microsoft.com/office/drawing/2014/main" id="{AB6D7827-AD43-4F67-8A76-80B0B53D68D7}"/>
                    </a:ext>
                  </a:extLst>
                </p:cNvPr>
                <p:cNvSpPr/>
                <p:nvPr/>
              </p:nvSpPr>
              <p:spPr>
                <a:xfrm>
                  <a:off x="10241972" y="1564052"/>
                  <a:ext cx="7561" cy="11462"/>
                </a:xfrm>
                <a:custGeom>
                  <a:avLst/>
                  <a:gdLst>
                    <a:gd name="connsiteX0" fmla="*/ 5047 w 7561"/>
                    <a:gd name="connsiteY0" fmla="*/ 45 h 11462"/>
                    <a:gd name="connsiteX1" fmla="*/ 7419 w 7561"/>
                    <a:gd name="connsiteY1" fmla="*/ 9868 h 11462"/>
                    <a:gd name="connsiteX2" fmla="*/ 2825 w 7561"/>
                    <a:gd name="connsiteY2" fmla="*/ 10825 h 11462"/>
                    <a:gd name="connsiteX3" fmla="*/ -100 w 7561"/>
                    <a:gd name="connsiteY3" fmla="*/ 2476 h 11462"/>
                    <a:gd name="connsiteX4" fmla="*/ 5047 w 7561"/>
                    <a:gd name="connsiteY4" fmla="*/ 45 h 1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61" h="11462">
                      <a:moveTo>
                        <a:pt x="5047" y="45"/>
                      </a:moveTo>
                      <a:cubicBezTo>
                        <a:pt x="6528" y="3156"/>
                        <a:pt x="7294" y="6444"/>
                        <a:pt x="7419" y="9868"/>
                      </a:cubicBezTo>
                      <a:cubicBezTo>
                        <a:pt x="7623" y="10842"/>
                        <a:pt x="3026" y="11799"/>
                        <a:pt x="2825" y="10825"/>
                      </a:cubicBezTo>
                      <a:cubicBezTo>
                        <a:pt x="1695" y="8088"/>
                        <a:pt x="1033" y="5212"/>
                        <a:pt x="-100" y="2476"/>
                      </a:cubicBezTo>
                      <a:cubicBezTo>
                        <a:pt x="-616" y="1384"/>
                        <a:pt x="4530" y="-1047"/>
                        <a:pt x="5047" y="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6" name="Полилиния: фигура 245">
                  <a:extLst>
                    <a:ext uri="{FF2B5EF4-FFF2-40B4-BE49-F238E27FC236}">
                      <a16:creationId xmlns:a16="http://schemas.microsoft.com/office/drawing/2014/main" id="{A38A9D47-4722-425B-BE19-3AE65E39C285}"/>
                    </a:ext>
                  </a:extLst>
                </p:cNvPr>
                <p:cNvSpPr/>
                <p:nvPr/>
              </p:nvSpPr>
              <p:spPr>
                <a:xfrm>
                  <a:off x="9225586" y="1560915"/>
                  <a:ext cx="8669" cy="18729"/>
                </a:xfrm>
                <a:custGeom>
                  <a:avLst/>
                  <a:gdLst>
                    <a:gd name="connsiteX0" fmla="*/ 8505 w 8669"/>
                    <a:gd name="connsiteY0" fmla="*/ 2240 h 18729"/>
                    <a:gd name="connsiteX1" fmla="*/ 5499 w 8669"/>
                    <a:gd name="connsiteY1" fmla="*/ 13847 h 18729"/>
                    <a:gd name="connsiteX2" fmla="*/ 5001 w 8669"/>
                    <a:gd name="connsiteY2" fmla="*/ 17655 h 18729"/>
                    <a:gd name="connsiteX3" fmla="*/ 317 w 8669"/>
                    <a:gd name="connsiteY3" fmla="*/ 17840 h 18729"/>
                    <a:gd name="connsiteX4" fmla="*/ -47 w 8669"/>
                    <a:gd name="connsiteY4" fmla="*/ 12997 h 18729"/>
                    <a:gd name="connsiteX5" fmla="*/ 3170 w 8669"/>
                    <a:gd name="connsiteY5" fmla="*/ 90 h 18729"/>
                    <a:gd name="connsiteX6" fmla="*/ 8505 w 8669"/>
                    <a:gd name="connsiteY6" fmla="*/ 2240 h 18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69" h="18729">
                      <a:moveTo>
                        <a:pt x="8505" y="2240"/>
                      </a:moveTo>
                      <a:cubicBezTo>
                        <a:pt x="7060" y="5982"/>
                        <a:pt x="6187" y="9907"/>
                        <a:pt x="5499" y="13847"/>
                      </a:cubicBezTo>
                      <a:cubicBezTo>
                        <a:pt x="5212" y="16458"/>
                        <a:pt x="5380" y="15188"/>
                        <a:pt x="5001" y="17655"/>
                      </a:cubicBezTo>
                      <a:cubicBezTo>
                        <a:pt x="5041" y="18647"/>
                        <a:pt x="355" y="18833"/>
                        <a:pt x="317" y="17840"/>
                      </a:cubicBezTo>
                      <a:cubicBezTo>
                        <a:pt x="-281" y="14674"/>
                        <a:pt x="-151" y="16290"/>
                        <a:pt x="-47" y="12997"/>
                      </a:cubicBezTo>
                      <a:cubicBezTo>
                        <a:pt x="549" y="8591"/>
                        <a:pt x="1547" y="4241"/>
                        <a:pt x="3170" y="90"/>
                      </a:cubicBezTo>
                      <a:cubicBezTo>
                        <a:pt x="3626" y="-1043"/>
                        <a:pt x="8961" y="1108"/>
                        <a:pt x="8505" y="2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7" name="Полилиния: фигура 246">
                  <a:extLst>
                    <a:ext uri="{FF2B5EF4-FFF2-40B4-BE49-F238E27FC236}">
                      <a16:creationId xmlns:a16="http://schemas.microsoft.com/office/drawing/2014/main" id="{96F583E5-CBE0-4B86-9A73-8416ACDE2A36}"/>
                    </a:ext>
                  </a:extLst>
                </p:cNvPr>
                <p:cNvSpPr/>
                <p:nvPr/>
              </p:nvSpPr>
              <p:spPr>
                <a:xfrm>
                  <a:off x="9247081" y="1571513"/>
                  <a:ext cx="7927" cy="14199"/>
                </a:xfrm>
                <a:custGeom>
                  <a:avLst/>
                  <a:gdLst>
                    <a:gd name="connsiteX0" fmla="*/ 7754 w 7927"/>
                    <a:gd name="connsiteY0" fmla="*/ 2511 h 14199"/>
                    <a:gd name="connsiteX1" fmla="*/ 5453 w 7927"/>
                    <a:gd name="connsiteY1" fmla="*/ 11552 h 14199"/>
                    <a:gd name="connsiteX2" fmla="*/ 5224 w 7927"/>
                    <a:gd name="connsiteY2" fmla="*/ 13107 h 14199"/>
                    <a:gd name="connsiteX3" fmla="*/ 175 w 7927"/>
                    <a:gd name="connsiteY3" fmla="*/ 13219 h 14199"/>
                    <a:gd name="connsiteX4" fmla="*/ -136 w 7927"/>
                    <a:gd name="connsiteY4" fmla="*/ 11106 h 14199"/>
                    <a:gd name="connsiteX5" fmla="*/ 2534 w 7927"/>
                    <a:gd name="connsiteY5" fmla="*/ 49 h 14199"/>
                    <a:gd name="connsiteX6" fmla="*/ 7754 w 7927"/>
                    <a:gd name="connsiteY6" fmla="*/ 2511 h 1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27" h="14199">
                      <a:moveTo>
                        <a:pt x="7754" y="2511"/>
                      </a:moveTo>
                      <a:cubicBezTo>
                        <a:pt x="6482" y="5384"/>
                        <a:pt x="5800" y="8441"/>
                        <a:pt x="5453" y="11552"/>
                      </a:cubicBezTo>
                      <a:lnTo>
                        <a:pt x="5224" y="13107"/>
                      </a:lnTo>
                      <a:cubicBezTo>
                        <a:pt x="5247" y="14178"/>
                        <a:pt x="197" y="14290"/>
                        <a:pt x="175" y="13219"/>
                      </a:cubicBezTo>
                      <a:cubicBezTo>
                        <a:pt x="70" y="12516"/>
                        <a:pt x="-32" y="11811"/>
                        <a:pt x="-136" y="11106"/>
                      </a:cubicBezTo>
                      <a:cubicBezTo>
                        <a:pt x="75" y="7281"/>
                        <a:pt x="979" y="3562"/>
                        <a:pt x="2534" y="49"/>
                      </a:cubicBezTo>
                      <a:cubicBezTo>
                        <a:pt x="3056" y="-1058"/>
                        <a:pt x="8276" y="1404"/>
                        <a:pt x="7754" y="25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8" name="Полилиния: фигура 247">
                  <a:extLst>
                    <a:ext uri="{FF2B5EF4-FFF2-40B4-BE49-F238E27FC236}">
                      <a16:creationId xmlns:a16="http://schemas.microsoft.com/office/drawing/2014/main" id="{60C8CC7E-5B03-49BB-979C-CD21FF539B2F}"/>
                    </a:ext>
                  </a:extLst>
                </p:cNvPr>
                <p:cNvSpPr/>
                <p:nvPr/>
              </p:nvSpPr>
              <p:spPr>
                <a:xfrm>
                  <a:off x="9351561" y="1590482"/>
                  <a:ext cx="8323" cy="20558"/>
                </a:xfrm>
                <a:custGeom>
                  <a:avLst/>
                  <a:gdLst>
                    <a:gd name="connsiteX0" fmla="*/ 8167 w 8323"/>
                    <a:gd name="connsiteY0" fmla="*/ 1970 h 20558"/>
                    <a:gd name="connsiteX1" fmla="*/ 5402 w 8323"/>
                    <a:gd name="connsiteY1" fmla="*/ 14954 h 20558"/>
                    <a:gd name="connsiteX2" fmla="*/ 4524 w 8323"/>
                    <a:gd name="connsiteY2" fmla="*/ 19688 h 20558"/>
                    <a:gd name="connsiteX3" fmla="*/ 401 w 8323"/>
                    <a:gd name="connsiteY3" fmla="*/ 19657 h 20558"/>
                    <a:gd name="connsiteX4" fmla="*/ -47 w 8323"/>
                    <a:gd name="connsiteY4" fmla="*/ 14248 h 20558"/>
                    <a:gd name="connsiteX5" fmla="*/ 2870 w 8323"/>
                    <a:gd name="connsiteY5" fmla="*/ 119 h 20558"/>
                    <a:gd name="connsiteX6" fmla="*/ 8167 w 8323"/>
                    <a:gd name="connsiteY6" fmla="*/ 1970 h 2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23" h="20558">
                      <a:moveTo>
                        <a:pt x="8167" y="1970"/>
                      </a:moveTo>
                      <a:cubicBezTo>
                        <a:pt x="6739" y="6175"/>
                        <a:pt x="6039" y="10573"/>
                        <a:pt x="5402" y="14954"/>
                      </a:cubicBezTo>
                      <a:cubicBezTo>
                        <a:pt x="4988" y="18206"/>
                        <a:pt x="5288" y="16628"/>
                        <a:pt x="4524" y="19688"/>
                      </a:cubicBezTo>
                      <a:cubicBezTo>
                        <a:pt x="4517" y="20563"/>
                        <a:pt x="396" y="20530"/>
                        <a:pt x="401" y="19657"/>
                      </a:cubicBezTo>
                      <a:cubicBezTo>
                        <a:pt x="-307" y="16134"/>
                        <a:pt x="-146" y="17937"/>
                        <a:pt x="-47" y="14248"/>
                      </a:cubicBezTo>
                      <a:cubicBezTo>
                        <a:pt x="505" y="9463"/>
                        <a:pt x="1335" y="4696"/>
                        <a:pt x="2870" y="119"/>
                      </a:cubicBezTo>
                      <a:cubicBezTo>
                        <a:pt x="3262" y="-1006"/>
                        <a:pt x="8559" y="845"/>
                        <a:pt x="8167" y="19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9" name="Полилиния: фигура 248">
                  <a:extLst>
                    <a:ext uri="{FF2B5EF4-FFF2-40B4-BE49-F238E27FC236}">
                      <a16:creationId xmlns:a16="http://schemas.microsoft.com/office/drawing/2014/main" id="{B9A50B73-F97D-47D0-ACBC-34F84ACE7C22}"/>
                    </a:ext>
                  </a:extLst>
                </p:cNvPr>
                <p:cNvSpPr/>
                <p:nvPr/>
              </p:nvSpPr>
              <p:spPr>
                <a:xfrm>
                  <a:off x="9369834" y="1594440"/>
                  <a:ext cx="6606" cy="11714"/>
                </a:xfrm>
                <a:custGeom>
                  <a:avLst/>
                  <a:gdLst>
                    <a:gd name="connsiteX0" fmla="*/ 6464 w 6606"/>
                    <a:gd name="connsiteY0" fmla="*/ 1321 h 11714"/>
                    <a:gd name="connsiteX1" fmla="*/ 5364 w 6606"/>
                    <a:gd name="connsiteY1" fmla="*/ 8978 h 11714"/>
                    <a:gd name="connsiteX2" fmla="*/ 4229 w 6606"/>
                    <a:gd name="connsiteY2" fmla="*/ 10851 h 11714"/>
                    <a:gd name="connsiteX3" fmla="*/ 1185 w 6606"/>
                    <a:gd name="connsiteY3" fmla="*/ 11110 h 11714"/>
                    <a:gd name="connsiteX4" fmla="*/ -136 w 6606"/>
                    <a:gd name="connsiteY4" fmla="*/ 8585 h 11714"/>
                    <a:gd name="connsiteX5" fmla="*/ 997 w 6606"/>
                    <a:gd name="connsiteY5" fmla="*/ 275 h 11714"/>
                    <a:gd name="connsiteX6" fmla="*/ 6464 w 6606"/>
                    <a:gd name="connsiteY6" fmla="*/ 1321 h 1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06" h="11714">
                      <a:moveTo>
                        <a:pt x="6464" y="1321"/>
                      </a:moveTo>
                      <a:cubicBezTo>
                        <a:pt x="6036" y="3864"/>
                        <a:pt x="5647" y="6414"/>
                        <a:pt x="5364" y="8978"/>
                      </a:cubicBezTo>
                      <a:cubicBezTo>
                        <a:pt x="5120" y="10375"/>
                        <a:pt x="5433" y="9713"/>
                        <a:pt x="4229" y="10851"/>
                      </a:cubicBezTo>
                      <a:cubicBezTo>
                        <a:pt x="4285" y="11497"/>
                        <a:pt x="1241" y="11757"/>
                        <a:pt x="1185" y="11110"/>
                      </a:cubicBezTo>
                      <a:cubicBezTo>
                        <a:pt x="-284" y="9634"/>
                        <a:pt x="113" y="10497"/>
                        <a:pt x="-136" y="8585"/>
                      </a:cubicBezTo>
                      <a:cubicBezTo>
                        <a:pt x="-24" y="5788"/>
                        <a:pt x="447" y="3019"/>
                        <a:pt x="997" y="275"/>
                      </a:cubicBezTo>
                      <a:cubicBezTo>
                        <a:pt x="1218" y="-886"/>
                        <a:pt x="6685" y="161"/>
                        <a:pt x="6464" y="132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0" name="Полилиния: фигура 249">
                  <a:extLst>
                    <a:ext uri="{FF2B5EF4-FFF2-40B4-BE49-F238E27FC236}">
                      <a16:creationId xmlns:a16="http://schemas.microsoft.com/office/drawing/2014/main" id="{7F1E9FC6-E076-4C67-96D8-3781F0D5D08C}"/>
                    </a:ext>
                  </a:extLst>
                </p:cNvPr>
                <p:cNvSpPr/>
                <p:nvPr/>
              </p:nvSpPr>
              <p:spPr>
                <a:xfrm>
                  <a:off x="9510493" y="1625338"/>
                  <a:ext cx="6894" cy="14591"/>
                </a:xfrm>
                <a:custGeom>
                  <a:avLst/>
                  <a:gdLst>
                    <a:gd name="connsiteX0" fmla="*/ 6738 w 6894"/>
                    <a:gd name="connsiteY0" fmla="*/ 2010 h 14591"/>
                    <a:gd name="connsiteX1" fmla="*/ 5307 w 6894"/>
                    <a:gd name="connsiteY1" fmla="*/ 11736 h 14591"/>
                    <a:gd name="connsiteX2" fmla="*/ 4852 w 6894"/>
                    <a:gd name="connsiteY2" fmla="*/ 13420 h 14591"/>
                    <a:gd name="connsiteX3" fmla="*/ 901 w 6894"/>
                    <a:gd name="connsiteY3" fmla="*/ 13935 h 14591"/>
                    <a:gd name="connsiteX4" fmla="*/ -41 w 6894"/>
                    <a:gd name="connsiteY4" fmla="*/ 11886 h 14591"/>
                    <a:gd name="connsiteX5" fmla="*/ 1375 w 6894"/>
                    <a:gd name="connsiteY5" fmla="*/ 121 h 14591"/>
                    <a:gd name="connsiteX6" fmla="*/ 6738 w 6894"/>
                    <a:gd name="connsiteY6" fmla="*/ 2010 h 14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94" h="14591">
                      <a:moveTo>
                        <a:pt x="6738" y="2010"/>
                      </a:moveTo>
                      <a:cubicBezTo>
                        <a:pt x="5717" y="5158"/>
                        <a:pt x="5434" y="8450"/>
                        <a:pt x="5307" y="11736"/>
                      </a:cubicBezTo>
                      <a:cubicBezTo>
                        <a:pt x="5154" y="12298"/>
                        <a:pt x="5004" y="12858"/>
                        <a:pt x="4852" y="13420"/>
                      </a:cubicBezTo>
                      <a:cubicBezTo>
                        <a:pt x="4958" y="14258"/>
                        <a:pt x="1011" y="14772"/>
                        <a:pt x="901" y="13935"/>
                      </a:cubicBezTo>
                      <a:cubicBezTo>
                        <a:pt x="588" y="13253"/>
                        <a:pt x="272" y="12570"/>
                        <a:pt x="-41" y="11886"/>
                      </a:cubicBezTo>
                      <a:cubicBezTo>
                        <a:pt x="-361" y="7890"/>
                        <a:pt x="130" y="3944"/>
                        <a:pt x="1375" y="121"/>
                      </a:cubicBezTo>
                      <a:cubicBezTo>
                        <a:pt x="1774" y="-1016"/>
                        <a:pt x="7137" y="872"/>
                        <a:pt x="6738" y="20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1" name="Полилиния: фигура 250">
                  <a:extLst>
                    <a:ext uri="{FF2B5EF4-FFF2-40B4-BE49-F238E27FC236}">
                      <a16:creationId xmlns:a16="http://schemas.microsoft.com/office/drawing/2014/main" id="{42939F74-26E7-4BB3-853A-B3D7462279E5}"/>
                    </a:ext>
                  </a:extLst>
                </p:cNvPr>
                <p:cNvSpPr/>
                <p:nvPr/>
              </p:nvSpPr>
              <p:spPr>
                <a:xfrm>
                  <a:off x="9531723" y="1608332"/>
                  <a:ext cx="7115" cy="17497"/>
                </a:xfrm>
                <a:custGeom>
                  <a:avLst/>
                  <a:gdLst>
                    <a:gd name="connsiteX0" fmla="*/ 6964 w 7115"/>
                    <a:gd name="connsiteY0" fmla="*/ 1759 h 17497"/>
                    <a:gd name="connsiteX1" fmla="*/ 4752 w 7115"/>
                    <a:gd name="connsiteY1" fmla="*/ 14653 h 17497"/>
                    <a:gd name="connsiteX2" fmla="*/ 3467 w 7115"/>
                    <a:gd name="connsiteY2" fmla="*/ 16906 h 17497"/>
                    <a:gd name="connsiteX3" fmla="*/ 1110 w 7115"/>
                    <a:gd name="connsiteY3" fmla="*/ 16878 h 17497"/>
                    <a:gd name="connsiteX4" fmla="*/ -117 w 7115"/>
                    <a:gd name="connsiteY4" fmla="*/ 14371 h 17497"/>
                    <a:gd name="connsiteX5" fmla="*/ 1594 w 7115"/>
                    <a:gd name="connsiteY5" fmla="*/ 160 h 17497"/>
                    <a:gd name="connsiteX6" fmla="*/ 6964 w 7115"/>
                    <a:gd name="connsiteY6" fmla="*/ 1759 h 1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15" h="17497">
                      <a:moveTo>
                        <a:pt x="6964" y="1759"/>
                      </a:moveTo>
                      <a:cubicBezTo>
                        <a:pt x="5895" y="5991"/>
                        <a:pt x="5417" y="10346"/>
                        <a:pt x="4752" y="14653"/>
                      </a:cubicBezTo>
                      <a:cubicBezTo>
                        <a:pt x="4325" y="15404"/>
                        <a:pt x="3895" y="16155"/>
                        <a:pt x="3467" y="16906"/>
                      </a:cubicBezTo>
                      <a:cubicBezTo>
                        <a:pt x="3462" y="17407"/>
                        <a:pt x="1105" y="17377"/>
                        <a:pt x="1110" y="16878"/>
                      </a:cubicBezTo>
                      <a:cubicBezTo>
                        <a:pt x="700" y="16043"/>
                        <a:pt x="293" y="15205"/>
                        <a:pt x="-117" y="14371"/>
                      </a:cubicBezTo>
                      <a:cubicBezTo>
                        <a:pt x="-252" y="9568"/>
                        <a:pt x="321" y="4803"/>
                        <a:pt x="1594" y="160"/>
                      </a:cubicBezTo>
                      <a:cubicBezTo>
                        <a:pt x="1935" y="-978"/>
                        <a:pt x="7303" y="621"/>
                        <a:pt x="6964" y="17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2" name="Полилиния: фигура 251">
                  <a:extLst>
                    <a:ext uri="{FF2B5EF4-FFF2-40B4-BE49-F238E27FC236}">
                      <a16:creationId xmlns:a16="http://schemas.microsoft.com/office/drawing/2014/main" id="{C1CD1F76-8D2A-4813-AE91-554671FF289A}"/>
                    </a:ext>
                  </a:extLst>
                </p:cNvPr>
                <p:cNvSpPr/>
                <p:nvPr/>
              </p:nvSpPr>
              <p:spPr>
                <a:xfrm>
                  <a:off x="9550127" y="1627670"/>
                  <a:ext cx="6722" cy="18124"/>
                </a:xfrm>
                <a:custGeom>
                  <a:avLst/>
                  <a:gdLst>
                    <a:gd name="connsiteX0" fmla="*/ 6581 w 6722"/>
                    <a:gd name="connsiteY0" fmla="*/ 1256 h 18124"/>
                    <a:gd name="connsiteX1" fmla="*/ 5461 w 6722"/>
                    <a:gd name="connsiteY1" fmla="*/ 11905 h 18124"/>
                    <a:gd name="connsiteX2" fmla="*/ 5372 w 6722"/>
                    <a:gd name="connsiteY2" fmla="*/ 15515 h 18124"/>
                    <a:gd name="connsiteX3" fmla="*/ 4588 w 6722"/>
                    <a:gd name="connsiteY3" fmla="*/ 17159 h 18124"/>
                    <a:gd name="connsiteX4" fmla="*/ 1381 w 6722"/>
                    <a:gd name="connsiteY4" fmla="*/ 17536 h 18124"/>
                    <a:gd name="connsiteX5" fmla="*/ 202 w 6722"/>
                    <a:gd name="connsiteY5" fmla="*/ 15828 h 18124"/>
                    <a:gd name="connsiteX6" fmla="*/ -136 w 6722"/>
                    <a:gd name="connsiteY6" fmla="*/ 11671 h 18124"/>
                    <a:gd name="connsiteX7" fmla="*/ 997 w 6722"/>
                    <a:gd name="connsiteY7" fmla="*/ 317 h 18124"/>
                    <a:gd name="connsiteX8" fmla="*/ 6581 w 6722"/>
                    <a:gd name="connsiteY8" fmla="*/ 1256 h 18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22" h="18124">
                      <a:moveTo>
                        <a:pt x="6581" y="1256"/>
                      </a:moveTo>
                      <a:cubicBezTo>
                        <a:pt x="5980" y="4778"/>
                        <a:pt x="5662" y="8339"/>
                        <a:pt x="5461" y="11905"/>
                      </a:cubicBezTo>
                      <a:cubicBezTo>
                        <a:pt x="5125" y="13071"/>
                        <a:pt x="5657" y="14346"/>
                        <a:pt x="5372" y="15515"/>
                      </a:cubicBezTo>
                      <a:cubicBezTo>
                        <a:pt x="5229" y="16105"/>
                        <a:pt x="4850" y="16612"/>
                        <a:pt x="4588" y="17159"/>
                      </a:cubicBezTo>
                      <a:cubicBezTo>
                        <a:pt x="4667" y="17838"/>
                        <a:pt x="1462" y="18215"/>
                        <a:pt x="1381" y="17536"/>
                      </a:cubicBezTo>
                      <a:cubicBezTo>
                        <a:pt x="989" y="16968"/>
                        <a:pt x="452" y="16474"/>
                        <a:pt x="202" y="15828"/>
                      </a:cubicBezTo>
                      <a:cubicBezTo>
                        <a:pt x="-72" y="15123"/>
                        <a:pt x="-111" y="12358"/>
                        <a:pt x="-136" y="11671"/>
                      </a:cubicBezTo>
                      <a:cubicBezTo>
                        <a:pt x="-29" y="7863"/>
                        <a:pt x="363" y="4071"/>
                        <a:pt x="997" y="317"/>
                      </a:cubicBezTo>
                      <a:cubicBezTo>
                        <a:pt x="1198" y="-870"/>
                        <a:pt x="6780" y="72"/>
                        <a:pt x="6581" y="125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3" name="Полилиния: фигура 252">
                  <a:extLst>
                    <a:ext uri="{FF2B5EF4-FFF2-40B4-BE49-F238E27FC236}">
                      <a16:creationId xmlns:a16="http://schemas.microsoft.com/office/drawing/2014/main" id="{0FBA6A3F-09BE-4C06-AC2D-74B859B66181}"/>
                    </a:ext>
                  </a:extLst>
                </p:cNvPr>
                <p:cNvSpPr/>
                <p:nvPr/>
              </p:nvSpPr>
              <p:spPr>
                <a:xfrm>
                  <a:off x="10076904" y="1909020"/>
                  <a:ext cx="37954" cy="129730"/>
                </a:xfrm>
                <a:custGeom>
                  <a:avLst/>
                  <a:gdLst>
                    <a:gd name="connsiteX0" fmla="*/ 5155 w 37954"/>
                    <a:gd name="connsiteY0" fmla="*/ 143 h 129730"/>
                    <a:gd name="connsiteX1" fmla="*/ 9194 w 37954"/>
                    <a:gd name="connsiteY1" fmla="*/ 9515 h 129730"/>
                    <a:gd name="connsiteX2" fmla="*/ 15198 w 37954"/>
                    <a:gd name="connsiteY2" fmla="*/ 22949 h 129730"/>
                    <a:gd name="connsiteX3" fmla="*/ 21271 w 37954"/>
                    <a:gd name="connsiteY3" fmla="*/ 37809 h 129730"/>
                    <a:gd name="connsiteX4" fmla="*/ 26189 w 37954"/>
                    <a:gd name="connsiteY4" fmla="*/ 50953 h 129730"/>
                    <a:gd name="connsiteX5" fmla="*/ 29394 w 37954"/>
                    <a:gd name="connsiteY5" fmla="*/ 63020 h 129730"/>
                    <a:gd name="connsiteX6" fmla="*/ 31728 w 37954"/>
                    <a:gd name="connsiteY6" fmla="*/ 73774 h 129730"/>
                    <a:gd name="connsiteX7" fmla="*/ 33507 w 37954"/>
                    <a:gd name="connsiteY7" fmla="*/ 84115 h 129730"/>
                    <a:gd name="connsiteX8" fmla="*/ 34749 w 37954"/>
                    <a:gd name="connsiteY8" fmla="*/ 94734 h 129730"/>
                    <a:gd name="connsiteX9" fmla="*/ 35973 w 37954"/>
                    <a:gd name="connsiteY9" fmla="*/ 106407 h 129730"/>
                    <a:gd name="connsiteX10" fmla="*/ 37287 w 37954"/>
                    <a:gd name="connsiteY10" fmla="*/ 118828 h 129730"/>
                    <a:gd name="connsiteX11" fmla="*/ 37556 w 37954"/>
                    <a:gd name="connsiteY11" fmla="*/ 128612 h 129730"/>
                    <a:gd name="connsiteX12" fmla="*/ 33138 w 37954"/>
                    <a:gd name="connsiteY12" fmla="*/ 128940 h 129730"/>
                    <a:gd name="connsiteX13" fmla="*/ 31636 w 37954"/>
                    <a:gd name="connsiteY13" fmla="*/ 119408 h 129730"/>
                    <a:gd name="connsiteX14" fmla="*/ 30328 w 37954"/>
                    <a:gd name="connsiteY14" fmla="*/ 107046 h 129730"/>
                    <a:gd name="connsiteX15" fmla="*/ 29096 w 37954"/>
                    <a:gd name="connsiteY15" fmla="*/ 95294 h 129730"/>
                    <a:gd name="connsiteX16" fmla="*/ 27884 w 37954"/>
                    <a:gd name="connsiteY16" fmla="*/ 84932 h 129730"/>
                    <a:gd name="connsiteX17" fmla="*/ 26164 w 37954"/>
                    <a:gd name="connsiteY17" fmla="*/ 74937 h 129730"/>
                    <a:gd name="connsiteX18" fmla="*/ 23868 w 37954"/>
                    <a:gd name="connsiteY18" fmla="*/ 64300 h 129730"/>
                    <a:gd name="connsiteX19" fmla="*/ 20808 w 37954"/>
                    <a:gd name="connsiteY19" fmla="*/ 52721 h 129730"/>
                    <a:gd name="connsiteX20" fmla="*/ 16031 w 37954"/>
                    <a:gd name="connsiteY20" fmla="*/ 39926 h 129730"/>
                    <a:gd name="connsiteX21" fmla="*/ 9988 w 37954"/>
                    <a:gd name="connsiteY21" fmla="*/ 25128 h 129730"/>
                    <a:gd name="connsiteX22" fmla="*/ 4124 w 37954"/>
                    <a:gd name="connsiteY22" fmla="*/ 11928 h 129730"/>
                    <a:gd name="connsiteX23" fmla="*/ -119 w 37954"/>
                    <a:gd name="connsiteY23" fmla="*/ 1793 h 129730"/>
                    <a:gd name="connsiteX24" fmla="*/ 5155 w 37954"/>
                    <a:gd name="connsiteY24" fmla="*/ 143 h 129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7954" h="129730">
                      <a:moveTo>
                        <a:pt x="5155" y="143"/>
                      </a:moveTo>
                      <a:cubicBezTo>
                        <a:pt x="6254" y="3368"/>
                        <a:pt x="7728" y="6445"/>
                        <a:pt x="9194" y="9515"/>
                      </a:cubicBezTo>
                      <a:cubicBezTo>
                        <a:pt x="11368" y="13916"/>
                        <a:pt x="13307" y="18421"/>
                        <a:pt x="15198" y="22949"/>
                      </a:cubicBezTo>
                      <a:cubicBezTo>
                        <a:pt x="17245" y="27892"/>
                        <a:pt x="19268" y="32845"/>
                        <a:pt x="21271" y="37809"/>
                      </a:cubicBezTo>
                      <a:cubicBezTo>
                        <a:pt x="23061" y="42133"/>
                        <a:pt x="24723" y="46506"/>
                        <a:pt x="26189" y="50953"/>
                      </a:cubicBezTo>
                      <a:cubicBezTo>
                        <a:pt x="27477" y="54913"/>
                        <a:pt x="28452" y="58965"/>
                        <a:pt x="29394" y="63020"/>
                      </a:cubicBezTo>
                      <a:cubicBezTo>
                        <a:pt x="30211" y="66596"/>
                        <a:pt x="30972" y="70185"/>
                        <a:pt x="31728" y="73774"/>
                      </a:cubicBezTo>
                      <a:cubicBezTo>
                        <a:pt x="32463" y="77195"/>
                        <a:pt x="33005" y="80653"/>
                        <a:pt x="33507" y="84115"/>
                      </a:cubicBezTo>
                      <a:cubicBezTo>
                        <a:pt x="34029" y="87643"/>
                        <a:pt x="34400" y="91189"/>
                        <a:pt x="34749" y="94734"/>
                      </a:cubicBezTo>
                      <a:cubicBezTo>
                        <a:pt x="35115" y="98631"/>
                        <a:pt x="35533" y="102520"/>
                        <a:pt x="35973" y="106407"/>
                      </a:cubicBezTo>
                      <a:cubicBezTo>
                        <a:pt x="36454" y="110543"/>
                        <a:pt x="36859" y="114687"/>
                        <a:pt x="37287" y="118828"/>
                      </a:cubicBezTo>
                      <a:cubicBezTo>
                        <a:pt x="37643" y="122104"/>
                        <a:pt x="38126" y="125346"/>
                        <a:pt x="37556" y="128612"/>
                      </a:cubicBezTo>
                      <a:cubicBezTo>
                        <a:pt x="37628" y="129549"/>
                        <a:pt x="33209" y="129877"/>
                        <a:pt x="33138" y="128940"/>
                      </a:cubicBezTo>
                      <a:cubicBezTo>
                        <a:pt x="32092" y="125863"/>
                        <a:pt x="31992" y="122626"/>
                        <a:pt x="31636" y="119408"/>
                      </a:cubicBezTo>
                      <a:cubicBezTo>
                        <a:pt x="31211" y="115288"/>
                        <a:pt x="30804" y="111161"/>
                        <a:pt x="30328" y="107046"/>
                      </a:cubicBezTo>
                      <a:cubicBezTo>
                        <a:pt x="29885" y="103131"/>
                        <a:pt x="29462" y="99216"/>
                        <a:pt x="29096" y="95294"/>
                      </a:cubicBezTo>
                      <a:cubicBezTo>
                        <a:pt x="28750" y="91835"/>
                        <a:pt x="28393" y="88373"/>
                        <a:pt x="27884" y="84932"/>
                      </a:cubicBezTo>
                      <a:cubicBezTo>
                        <a:pt x="27395" y="81588"/>
                        <a:pt x="26879" y="78243"/>
                        <a:pt x="26164" y="74937"/>
                      </a:cubicBezTo>
                      <a:cubicBezTo>
                        <a:pt x="25425" y="71384"/>
                        <a:pt x="24667" y="67838"/>
                        <a:pt x="23868" y="64300"/>
                      </a:cubicBezTo>
                      <a:cubicBezTo>
                        <a:pt x="22969" y="60408"/>
                        <a:pt x="22035" y="56524"/>
                        <a:pt x="20808" y="52721"/>
                      </a:cubicBezTo>
                      <a:cubicBezTo>
                        <a:pt x="19391" y="48392"/>
                        <a:pt x="17769" y="44139"/>
                        <a:pt x="16031" y="39926"/>
                      </a:cubicBezTo>
                      <a:cubicBezTo>
                        <a:pt x="14030" y="34988"/>
                        <a:pt x="12022" y="30053"/>
                        <a:pt x="9988" y="25128"/>
                      </a:cubicBezTo>
                      <a:cubicBezTo>
                        <a:pt x="8128" y="20686"/>
                        <a:pt x="6239" y="16255"/>
                        <a:pt x="4124" y="11928"/>
                      </a:cubicBezTo>
                      <a:cubicBezTo>
                        <a:pt x="2556" y="8616"/>
                        <a:pt x="991" y="5290"/>
                        <a:pt x="-119" y="1793"/>
                      </a:cubicBezTo>
                      <a:cubicBezTo>
                        <a:pt x="-471" y="673"/>
                        <a:pt x="4806" y="-977"/>
                        <a:pt x="5155" y="1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4" name="Полилиния: фигура 253">
                  <a:extLst>
                    <a:ext uri="{FF2B5EF4-FFF2-40B4-BE49-F238E27FC236}">
                      <a16:creationId xmlns:a16="http://schemas.microsoft.com/office/drawing/2014/main" id="{05F764C5-8DE1-4E9A-B04D-A09F327B9F4D}"/>
                    </a:ext>
                  </a:extLst>
                </p:cNvPr>
                <p:cNvSpPr/>
                <p:nvPr/>
              </p:nvSpPr>
              <p:spPr>
                <a:xfrm>
                  <a:off x="10077901" y="1792602"/>
                  <a:ext cx="16933" cy="35517"/>
                </a:xfrm>
                <a:custGeom>
                  <a:avLst/>
                  <a:gdLst>
                    <a:gd name="connsiteX0" fmla="*/ 4182 w 16933"/>
                    <a:gd name="connsiteY0" fmla="*/ -89 h 35517"/>
                    <a:gd name="connsiteX1" fmla="*/ 10601 w 16933"/>
                    <a:gd name="connsiteY1" fmla="*/ 11036 h 35517"/>
                    <a:gd name="connsiteX2" fmla="*/ 16438 w 16933"/>
                    <a:gd name="connsiteY2" fmla="*/ 30556 h 35517"/>
                    <a:gd name="connsiteX3" fmla="*/ 16789 w 16933"/>
                    <a:gd name="connsiteY3" fmla="*/ 33898 h 35517"/>
                    <a:gd name="connsiteX4" fmla="*/ 12536 w 16933"/>
                    <a:gd name="connsiteY4" fmla="*/ 34939 h 35517"/>
                    <a:gd name="connsiteX5" fmla="*/ 11327 w 16933"/>
                    <a:gd name="connsiteY5" fmla="*/ 31913 h 35517"/>
                    <a:gd name="connsiteX6" fmla="*/ 5396 w 16933"/>
                    <a:gd name="connsiteY6" fmla="*/ 13259 h 35517"/>
                    <a:gd name="connsiteX7" fmla="*/ -43 w 16933"/>
                    <a:gd name="connsiteY7" fmla="*/ 3530 h 35517"/>
                    <a:gd name="connsiteX8" fmla="*/ 4182 w 16933"/>
                    <a:gd name="connsiteY8" fmla="*/ -89 h 3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933" h="35517">
                      <a:moveTo>
                        <a:pt x="4182" y="-89"/>
                      </a:moveTo>
                      <a:cubicBezTo>
                        <a:pt x="7028" y="3184"/>
                        <a:pt x="8901" y="7086"/>
                        <a:pt x="10601" y="11036"/>
                      </a:cubicBezTo>
                      <a:cubicBezTo>
                        <a:pt x="13068" y="17374"/>
                        <a:pt x="14921" y="23933"/>
                        <a:pt x="16438" y="30556"/>
                      </a:cubicBezTo>
                      <a:cubicBezTo>
                        <a:pt x="16555" y="31671"/>
                        <a:pt x="16672" y="32784"/>
                        <a:pt x="16789" y="33898"/>
                      </a:cubicBezTo>
                      <a:cubicBezTo>
                        <a:pt x="17011" y="34802"/>
                        <a:pt x="12755" y="35843"/>
                        <a:pt x="12536" y="34939"/>
                      </a:cubicBezTo>
                      <a:cubicBezTo>
                        <a:pt x="12134" y="33931"/>
                        <a:pt x="11732" y="32924"/>
                        <a:pt x="11327" y="31913"/>
                      </a:cubicBezTo>
                      <a:cubicBezTo>
                        <a:pt x="9433" y="25672"/>
                        <a:pt x="7736" y="19355"/>
                        <a:pt x="5396" y="13259"/>
                      </a:cubicBezTo>
                      <a:cubicBezTo>
                        <a:pt x="3943" y="9825"/>
                        <a:pt x="2342" y="6435"/>
                        <a:pt x="-43" y="3530"/>
                      </a:cubicBezTo>
                      <a:cubicBezTo>
                        <a:pt x="-812" y="2634"/>
                        <a:pt x="3414" y="-985"/>
                        <a:pt x="4182" y="-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5" name="Полилиния: фигура 254">
                  <a:extLst>
                    <a:ext uri="{FF2B5EF4-FFF2-40B4-BE49-F238E27FC236}">
                      <a16:creationId xmlns:a16="http://schemas.microsoft.com/office/drawing/2014/main" id="{D4C4A7B7-FDF4-412A-9749-E79C31433CBA}"/>
                    </a:ext>
                  </a:extLst>
                </p:cNvPr>
                <p:cNvSpPr/>
                <p:nvPr/>
              </p:nvSpPr>
              <p:spPr>
                <a:xfrm>
                  <a:off x="10083845" y="1704169"/>
                  <a:ext cx="16106" cy="30502"/>
                </a:xfrm>
                <a:custGeom>
                  <a:avLst/>
                  <a:gdLst>
                    <a:gd name="connsiteX0" fmla="*/ 4373 w 16106"/>
                    <a:gd name="connsiteY0" fmla="*/ -80 h 30502"/>
                    <a:gd name="connsiteX1" fmla="*/ 12187 w 16106"/>
                    <a:gd name="connsiteY1" fmla="*/ 16406 h 30502"/>
                    <a:gd name="connsiteX2" fmla="*/ 15951 w 16106"/>
                    <a:gd name="connsiteY2" fmla="*/ 28367 h 30502"/>
                    <a:gd name="connsiteX3" fmla="*/ 11518 w 16106"/>
                    <a:gd name="connsiteY3" fmla="*/ 29988 h 30502"/>
                    <a:gd name="connsiteX4" fmla="*/ 6730 w 16106"/>
                    <a:gd name="connsiteY4" fmla="*/ 18419 h 30502"/>
                    <a:gd name="connsiteX5" fmla="*/ -43 w 16106"/>
                    <a:gd name="connsiteY5" fmla="*/ 3619 h 30502"/>
                    <a:gd name="connsiteX6" fmla="*/ 4373 w 16106"/>
                    <a:gd name="connsiteY6" fmla="*/ -80 h 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106" h="30502">
                      <a:moveTo>
                        <a:pt x="4373" y="-80"/>
                      </a:moveTo>
                      <a:cubicBezTo>
                        <a:pt x="8097" y="4802"/>
                        <a:pt x="10095" y="10705"/>
                        <a:pt x="12187" y="16406"/>
                      </a:cubicBezTo>
                      <a:cubicBezTo>
                        <a:pt x="13663" y="20331"/>
                        <a:pt x="14882" y="24317"/>
                        <a:pt x="15951" y="28367"/>
                      </a:cubicBezTo>
                      <a:cubicBezTo>
                        <a:pt x="16295" y="29308"/>
                        <a:pt x="11864" y="30930"/>
                        <a:pt x="11518" y="29988"/>
                      </a:cubicBezTo>
                      <a:cubicBezTo>
                        <a:pt x="9726" y="26208"/>
                        <a:pt x="8087" y="22383"/>
                        <a:pt x="6730" y="18419"/>
                      </a:cubicBezTo>
                      <a:cubicBezTo>
                        <a:pt x="4849" y="13342"/>
                        <a:pt x="3085" y="8093"/>
                        <a:pt x="-43" y="3619"/>
                      </a:cubicBezTo>
                      <a:cubicBezTo>
                        <a:pt x="-827" y="2682"/>
                        <a:pt x="3589" y="-1016"/>
                        <a:pt x="4373" y="-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6" name="Полилиния: фигура 255">
                  <a:extLst>
                    <a:ext uri="{FF2B5EF4-FFF2-40B4-BE49-F238E27FC236}">
                      <a16:creationId xmlns:a16="http://schemas.microsoft.com/office/drawing/2014/main" id="{40B233A9-B523-46C3-84B7-1AB20A7960CA}"/>
                    </a:ext>
                  </a:extLst>
                </p:cNvPr>
                <p:cNvSpPr/>
                <p:nvPr/>
              </p:nvSpPr>
              <p:spPr>
                <a:xfrm>
                  <a:off x="9070153" y="1732951"/>
                  <a:ext cx="200601" cy="379317"/>
                </a:xfrm>
                <a:custGeom>
                  <a:avLst/>
                  <a:gdLst>
                    <a:gd name="connsiteX0" fmla="*/ 119829 w 200601"/>
                    <a:gd name="connsiteY0" fmla="*/ -228 h 379317"/>
                    <a:gd name="connsiteX1" fmla="*/ 199782 w 200601"/>
                    <a:gd name="connsiteY1" fmla="*/ 4046 h 379317"/>
                    <a:gd name="connsiteX2" fmla="*/ 79855 w 200601"/>
                    <a:gd name="connsiteY2" fmla="*/ 373623 h 379317"/>
                    <a:gd name="connsiteX3" fmla="*/ -98 w 200601"/>
                    <a:gd name="connsiteY3" fmla="*/ 368354 h 379317"/>
                    <a:gd name="connsiteX4" fmla="*/ 119829 w 200601"/>
                    <a:gd name="connsiteY4" fmla="*/ -230 h 379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601" h="379317">
                      <a:moveTo>
                        <a:pt x="119829" y="-228"/>
                      </a:moveTo>
                      <a:cubicBezTo>
                        <a:pt x="131331" y="3254"/>
                        <a:pt x="163633" y="7703"/>
                        <a:pt x="199782" y="4046"/>
                      </a:cubicBezTo>
                      <a:cubicBezTo>
                        <a:pt x="210113" y="3000"/>
                        <a:pt x="100174" y="159787"/>
                        <a:pt x="79855" y="373623"/>
                      </a:cubicBezTo>
                      <a:cubicBezTo>
                        <a:pt x="23703" y="387594"/>
                        <a:pt x="5295" y="370635"/>
                        <a:pt x="-98" y="368354"/>
                      </a:cubicBezTo>
                      <a:cubicBezTo>
                        <a:pt x="-2142" y="310212"/>
                        <a:pt x="78888" y="68113"/>
                        <a:pt x="119829" y="-23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2532" cap="flat">
                  <a:solidFill>
                    <a:srgbClr val="FFFFFF">
                      <a:alpha val="5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grpSp>
            <p:nvGrpSpPr>
              <p:cNvPr id="257" name="Рисунок 13">
                <a:extLst>
                  <a:ext uri="{FF2B5EF4-FFF2-40B4-BE49-F238E27FC236}">
                    <a16:creationId xmlns:a16="http://schemas.microsoft.com/office/drawing/2014/main" id="{73DAA878-9617-4E60-AEFE-3338C98771B4}"/>
                  </a:ext>
                </a:extLst>
              </p:cNvPr>
              <p:cNvGrpSpPr/>
              <p:nvPr/>
            </p:nvGrpSpPr>
            <p:grpSpPr>
              <a:xfrm>
                <a:off x="9351640" y="1795335"/>
                <a:ext cx="828082" cy="648390"/>
                <a:chOff x="9351640" y="1795335"/>
                <a:chExt cx="828082" cy="648390"/>
              </a:xfrm>
              <a:solidFill>
                <a:srgbClr val="FF0000"/>
              </a:solidFill>
            </p:grpSpPr>
            <p:grpSp>
              <p:nvGrpSpPr>
                <p:cNvPr id="258" name="Рисунок 13">
                  <a:extLst>
                    <a:ext uri="{FF2B5EF4-FFF2-40B4-BE49-F238E27FC236}">
                      <a16:creationId xmlns:a16="http://schemas.microsoft.com/office/drawing/2014/main" id="{2088506F-1BC0-4579-BE46-172A196F2BCE}"/>
                    </a:ext>
                  </a:extLst>
                </p:cNvPr>
                <p:cNvGrpSpPr/>
                <p:nvPr/>
              </p:nvGrpSpPr>
              <p:grpSpPr>
                <a:xfrm>
                  <a:off x="9351640" y="1796279"/>
                  <a:ext cx="827440" cy="647446"/>
                  <a:chOff x="9351640" y="1796279"/>
                  <a:chExt cx="827440" cy="647446"/>
                </a:xfrm>
                <a:grpFill/>
              </p:grpSpPr>
              <p:sp>
                <p:nvSpPr>
                  <p:cNvPr id="259" name="Полилиния: фигура 258">
                    <a:extLst>
                      <a:ext uri="{FF2B5EF4-FFF2-40B4-BE49-F238E27FC236}">
                        <a16:creationId xmlns:a16="http://schemas.microsoft.com/office/drawing/2014/main" id="{C37AE7ED-E978-43D3-9F86-EFBF7A5FBE46}"/>
                      </a:ext>
                    </a:extLst>
                  </p:cNvPr>
                  <p:cNvSpPr/>
                  <p:nvPr/>
                </p:nvSpPr>
                <p:spPr>
                  <a:xfrm>
                    <a:off x="9351640" y="1796279"/>
                    <a:ext cx="827440" cy="642028"/>
                  </a:xfrm>
                  <a:custGeom>
                    <a:avLst/>
                    <a:gdLst>
                      <a:gd name="connsiteX0" fmla="*/ 12446 w 827440"/>
                      <a:gd name="connsiteY0" fmla="*/ 640168 h 642028"/>
                      <a:gd name="connsiteX1" fmla="*/ 788010 w 827440"/>
                      <a:gd name="connsiteY1" fmla="*/ 641799 h 642028"/>
                      <a:gd name="connsiteX2" fmla="*/ 827329 w 827440"/>
                      <a:gd name="connsiteY2" fmla="*/ 480223 h 642028"/>
                      <a:gd name="connsiteX3" fmla="*/ 767508 w 827440"/>
                      <a:gd name="connsiteY3" fmla="*/ 524668 h 642028"/>
                      <a:gd name="connsiteX4" fmla="*/ 779948 w 827440"/>
                      <a:gd name="connsiteY4" fmla="*/ 339293 h 642028"/>
                      <a:gd name="connsiteX5" fmla="*/ 714874 w 827440"/>
                      <a:gd name="connsiteY5" fmla="*/ 456370 h 642028"/>
                      <a:gd name="connsiteX6" fmla="*/ 716185 w 827440"/>
                      <a:gd name="connsiteY6" fmla="*/ 333893 h 642028"/>
                      <a:gd name="connsiteX7" fmla="*/ 673740 w 827440"/>
                      <a:gd name="connsiteY7" fmla="*/ 397073 h 642028"/>
                      <a:gd name="connsiteX8" fmla="*/ 691807 w 827440"/>
                      <a:gd name="connsiteY8" fmla="*/ 223850 h 642028"/>
                      <a:gd name="connsiteX9" fmla="*/ 631361 w 827440"/>
                      <a:gd name="connsiteY9" fmla="*/ 262949 h 642028"/>
                      <a:gd name="connsiteX10" fmla="*/ 667554 w 827440"/>
                      <a:gd name="connsiteY10" fmla="*/ 140530 h 642028"/>
                      <a:gd name="connsiteX11" fmla="*/ 586291 w 827440"/>
                      <a:gd name="connsiteY11" fmla="*/ 222107 h 642028"/>
                      <a:gd name="connsiteX12" fmla="*/ 619671 w 827440"/>
                      <a:gd name="connsiteY12" fmla="*/ 70037 h 642028"/>
                      <a:gd name="connsiteX13" fmla="*/ 568288 w 827440"/>
                      <a:gd name="connsiteY13" fmla="*/ 144075 h 642028"/>
                      <a:gd name="connsiteX14" fmla="*/ 541847 w 827440"/>
                      <a:gd name="connsiteY14" fmla="*/ 59741 h 642028"/>
                      <a:gd name="connsiteX15" fmla="*/ 527782 w 827440"/>
                      <a:gd name="connsiteY15" fmla="*/ 185649 h 642028"/>
                      <a:gd name="connsiteX16" fmla="*/ 492840 w 827440"/>
                      <a:gd name="connsiteY16" fmla="*/ 96590 h 642028"/>
                      <a:gd name="connsiteX17" fmla="*/ 473837 w 827440"/>
                      <a:gd name="connsiteY17" fmla="*/ 144129 h 642028"/>
                      <a:gd name="connsiteX18" fmla="*/ 452897 w 827440"/>
                      <a:gd name="connsiteY18" fmla="*/ 22048 h 642028"/>
                      <a:gd name="connsiteX19" fmla="*/ 395888 w 827440"/>
                      <a:gd name="connsiteY19" fmla="*/ 115550 h 642028"/>
                      <a:gd name="connsiteX20" fmla="*/ 338004 w 827440"/>
                      <a:gd name="connsiteY20" fmla="*/ -230 h 642028"/>
                      <a:gd name="connsiteX21" fmla="*/ 317626 w 827440"/>
                      <a:gd name="connsiteY21" fmla="*/ 168493 h 642028"/>
                      <a:gd name="connsiteX22" fmla="*/ 248867 w 827440"/>
                      <a:gd name="connsiteY22" fmla="*/ 87087 h 642028"/>
                      <a:gd name="connsiteX23" fmla="*/ 278558 w 827440"/>
                      <a:gd name="connsiteY23" fmla="*/ 239041 h 642028"/>
                      <a:gd name="connsiteX24" fmla="*/ 208485 w 827440"/>
                      <a:gd name="connsiteY24" fmla="*/ 187338 h 642028"/>
                      <a:gd name="connsiteX25" fmla="*/ 202857 w 827440"/>
                      <a:gd name="connsiteY25" fmla="*/ 312910 h 642028"/>
                      <a:gd name="connsiteX26" fmla="*/ 154664 w 827440"/>
                      <a:gd name="connsiteY26" fmla="*/ 203936 h 642028"/>
                      <a:gd name="connsiteX27" fmla="*/ 172353 w 827440"/>
                      <a:gd name="connsiteY27" fmla="*/ 290575 h 642028"/>
                      <a:gd name="connsiteX28" fmla="*/ 124722 w 827440"/>
                      <a:gd name="connsiteY28" fmla="*/ 249504 h 642028"/>
                      <a:gd name="connsiteX29" fmla="*/ 163164 w 827440"/>
                      <a:gd name="connsiteY29" fmla="*/ 325568 h 642028"/>
                      <a:gd name="connsiteX30" fmla="*/ 58210 w 827440"/>
                      <a:gd name="connsiteY30" fmla="*/ 279884 h 642028"/>
                      <a:gd name="connsiteX31" fmla="*/ 159539 w 827440"/>
                      <a:gd name="connsiteY31" fmla="*/ 407087 h 642028"/>
                      <a:gd name="connsiteX32" fmla="*/ 87340 w 827440"/>
                      <a:gd name="connsiteY32" fmla="*/ 361178 h 642028"/>
                      <a:gd name="connsiteX33" fmla="*/ 127845 w 827440"/>
                      <a:gd name="connsiteY33" fmla="*/ 455693 h 642028"/>
                      <a:gd name="connsiteX34" fmla="*/ 76024 w 827440"/>
                      <a:gd name="connsiteY34" fmla="*/ 409504 h 642028"/>
                      <a:gd name="connsiteX35" fmla="*/ 92339 w 827440"/>
                      <a:gd name="connsiteY35" fmla="*/ 490066 h 642028"/>
                      <a:gd name="connsiteX36" fmla="*/ 29205 w 827440"/>
                      <a:gd name="connsiteY36" fmla="*/ 373442 h 642028"/>
                      <a:gd name="connsiteX37" fmla="*/ 74586 w 827440"/>
                      <a:gd name="connsiteY37" fmla="*/ 527423 h 642028"/>
                      <a:gd name="connsiteX38" fmla="*/ 12264 w 827440"/>
                      <a:gd name="connsiteY38" fmla="*/ 453047 h 642028"/>
                      <a:gd name="connsiteX39" fmla="*/ 37518 w 827440"/>
                      <a:gd name="connsiteY39" fmla="*/ 573049 h 642028"/>
                      <a:gd name="connsiteX40" fmla="*/ -112 w 827440"/>
                      <a:gd name="connsiteY40" fmla="*/ 531811 h 642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827440" h="642028">
                        <a:moveTo>
                          <a:pt x="12446" y="640168"/>
                        </a:moveTo>
                        <a:lnTo>
                          <a:pt x="788010" y="641799"/>
                        </a:lnTo>
                        <a:lnTo>
                          <a:pt x="827329" y="480223"/>
                        </a:lnTo>
                        <a:lnTo>
                          <a:pt x="767508" y="524668"/>
                        </a:lnTo>
                        <a:lnTo>
                          <a:pt x="779948" y="339293"/>
                        </a:lnTo>
                        <a:lnTo>
                          <a:pt x="714874" y="456370"/>
                        </a:lnTo>
                        <a:lnTo>
                          <a:pt x="716185" y="333893"/>
                        </a:lnTo>
                        <a:lnTo>
                          <a:pt x="673740" y="397073"/>
                        </a:lnTo>
                        <a:lnTo>
                          <a:pt x="691807" y="223850"/>
                        </a:lnTo>
                        <a:lnTo>
                          <a:pt x="631361" y="262949"/>
                        </a:lnTo>
                        <a:lnTo>
                          <a:pt x="667554" y="140530"/>
                        </a:lnTo>
                        <a:lnTo>
                          <a:pt x="586291" y="222107"/>
                        </a:lnTo>
                        <a:lnTo>
                          <a:pt x="619671" y="70037"/>
                        </a:lnTo>
                        <a:lnTo>
                          <a:pt x="568288" y="144075"/>
                        </a:lnTo>
                        <a:lnTo>
                          <a:pt x="541847" y="59741"/>
                        </a:lnTo>
                        <a:lnTo>
                          <a:pt x="527782" y="185649"/>
                        </a:lnTo>
                        <a:lnTo>
                          <a:pt x="492840" y="96590"/>
                        </a:lnTo>
                        <a:lnTo>
                          <a:pt x="473837" y="144129"/>
                        </a:lnTo>
                        <a:lnTo>
                          <a:pt x="452897" y="22048"/>
                        </a:lnTo>
                        <a:lnTo>
                          <a:pt x="395888" y="115550"/>
                        </a:lnTo>
                        <a:lnTo>
                          <a:pt x="338004" y="-230"/>
                        </a:lnTo>
                        <a:lnTo>
                          <a:pt x="317626" y="168493"/>
                        </a:lnTo>
                        <a:lnTo>
                          <a:pt x="248867" y="87087"/>
                        </a:lnTo>
                        <a:lnTo>
                          <a:pt x="278558" y="239041"/>
                        </a:lnTo>
                        <a:lnTo>
                          <a:pt x="208485" y="187338"/>
                        </a:lnTo>
                        <a:lnTo>
                          <a:pt x="202857" y="312910"/>
                        </a:lnTo>
                        <a:lnTo>
                          <a:pt x="154664" y="203936"/>
                        </a:lnTo>
                        <a:lnTo>
                          <a:pt x="172353" y="290575"/>
                        </a:lnTo>
                        <a:cubicBezTo>
                          <a:pt x="172353" y="290575"/>
                          <a:pt x="130721" y="254512"/>
                          <a:pt x="124722" y="249504"/>
                        </a:cubicBezTo>
                        <a:cubicBezTo>
                          <a:pt x="118722" y="244499"/>
                          <a:pt x="163164" y="325568"/>
                          <a:pt x="163164" y="325568"/>
                        </a:cubicBezTo>
                        <a:lnTo>
                          <a:pt x="58210" y="279884"/>
                        </a:lnTo>
                        <a:lnTo>
                          <a:pt x="159539" y="407087"/>
                        </a:lnTo>
                        <a:lnTo>
                          <a:pt x="87340" y="361178"/>
                        </a:lnTo>
                        <a:lnTo>
                          <a:pt x="127845" y="455693"/>
                        </a:lnTo>
                        <a:lnTo>
                          <a:pt x="76024" y="409504"/>
                        </a:lnTo>
                        <a:lnTo>
                          <a:pt x="92339" y="490066"/>
                        </a:lnTo>
                        <a:lnTo>
                          <a:pt x="29205" y="373442"/>
                        </a:lnTo>
                        <a:lnTo>
                          <a:pt x="74586" y="527423"/>
                        </a:lnTo>
                        <a:lnTo>
                          <a:pt x="12264" y="453047"/>
                        </a:lnTo>
                        <a:lnTo>
                          <a:pt x="37518" y="573049"/>
                        </a:lnTo>
                        <a:lnTo>
                          <a:pt x="-112" y="531811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60" name="Полилиния: фигура 259">
                    <a:extLst>
                      <a:ext uri="{FF2B5EF4-FFF2-40B4-BE49-F238E27FC236}">
                        <a16:creationId xmlns:a16="http://schemas.microsoft.com/office/drawing/2014/main" id="{35FBC27E-752E-4DFC-B0BF-0F03A0EDB093}"/>
                      </a:ext>
                    </a:extLst>
                  </p:cNvPr>
                  <p:cNvSpPr/>
                  <p:nvPr/>
                </p:nvSpPr>
                <p:spPr>
                  <a:xfrm>
                    <a:off x="9375335" y="1867966"/>
                    <a:ext cx="778552" cy="572217"/>
                  </a:xfrm>
                  <a:custGeom>
                    <a:avLst/>
                    <a:gdLst>
                      <a:gd name="connsiteX0" fmla="*/ 19641 w 778552"/>
                      <a:gd name="connsiteY0" fmla="*/ 566524 h 572217"/>
                      <a:gd name="connsiteX1" fmla="*/ -112 w 778552"/>
                      <a:gd name="connsiteY1" fmla="*/ 517016 h 572217"/>
                      <a:gd name="connsiteX2" fmla="*/ 39270 w 778552"/>
                      <a:gd name="connsiteY2" fmla="*/ 539858 h 572217"/>
                      <a:gd name="connsiteX3" fmla="*/ 38146 w 778552"/>
                      <a:gd name="connsiteY3" fmla="*/ 480392 h 572217"/>
                      <a:gd name="connsiteX4" fmla="*/ 78277 w 778552"/>
                      <a:gd name="connsiteY4" fmla="*/ 514204 h 572217"/>
                      <a:gd name="connsiteX5" fmla="*/ 54836 w 778552"/>
                      <a:gd name="connsiteY5" fmla="*/ 422332 h 572217"/>
                      <a:gd name="connsiteX6" fmla="*/ 88216 w 778552"/>
                      <a:gd name="connsiteY6" fmla="*/ 505764 h 572217"/>
                      <a:gd name="connsiteX7" fmla="*/ 74837 w 778552"/>
                      <a:gd name="connsiteY7" fmla="*/ 378224 h 572217"/>
                      <a:gd name="connsiteX8" fmla="*/ 107404 w 778552"/>
                      <a:gd name="connsiteY8" fmla="*/ 412148 h 572217"/>
                      <a:gd name="connsiteX9" fmla="*/ 99404 w 778552"/>
                      <a:gd name="connsiteY9" fmla="*/ 335917 h 572217"/>
                      <a:gd name="connsiteX10" fmla="*/ 159038 w 778552"/>
                      <a:gd name="connsiteY10" fmla="*/ 406915 h 572217"/>
                      <a:gd name="connsiteX11" fmla="*/ 105655 w 778552"/>
                      <a:gd name="connsiteY11" fmla="*/ 266323 h 572217"/>
                      <a:gd name="connsiteX12" fmla="*/ 166789 w 778552"/>
                      <a:gd name="connsiteY12" fmla="*/ 314819 h 572217"/>
                      <a:gd name="connsiteX13" fmla="*/ 131346 w 778552"/>
                      <a:gd name="connsiteY13" fmla="*/ 222048 h 572217"/>
                      <a:gd name="connsiteX14" fmla="*/ 192417 w 778552"/>
                      <a:gd name="connsiteY14" fmla="*/ 317464 h 572217"/>
                      <a:gd name="connsiteX15" fmla="*/ 160349 w 778552"/>
                      <a:gd name="connsiteY15" fmla="*/ 220080 h 572217"/>
                      <a:gd name="connsiteX16" fmla="*/ 222169 w 778552"/>
                      <a:gd name="connsiteY16" fmla="*/ 317185 h 572217"/>
                      <a:gd name="connsiteX17" fmla="*/ 196290 w 778552"/>
                      <a:gd name="connsiteY17" fmla="*/ 188913 h 572217"/>
                      <a:gd name="connsiteX18" fmla="*/ 277241 w 778552"/>
                      <a:gd name="connsiteY18" fmla="*/ 245455 h 572217"/>
                      <a:gd name="connsiteX19" fmla="*/ 256050 w 778552"/>
                      <a:gd name="connsiteY19" fmla="*/ 91079 h 572217"/>
                      <a:gd name="connsiteX20" fmla="*/ 287618 w 778552"/>
                      <a:gd name="connsiteY20" fmla="*/ 126971 h 572217"/>
                      <a:gd name="connsiteX21" fmla="*/ 310434 w 778552"/>
                      <a:gd name="connsiteY21" fmla="*/ 152176 h 572217"/>
                      <a:gd name="connsiteX22" fmla="*/ 323121 w 778552"/>
                      <a:gd name="connsiteY22" fmla="*/ 31051 h 572217"/>
                      <a:gd name="connsiteX23" fmla="*/ 372629 w 778552"/>
                      <a:gd name="connsiteY23" fmla="*/ 171869 h 572217"/>
                      <a:gd name="connsiteX24" fmla="*/ 417572 w 778552"/>
                      <a:gd name="connsiteY24" fmla="*/ -228 h 572217"/>
                      <a:gd name="connsiteX25" fmla="*/ 425012 w 778552"/>
                      <a:gd name="connsiteY25" fmla="*/ 198197 h 572217"/>
                      <a:gd name="connsiteX26" fmla="*/ 460706 w 778552"/>
                      <a:gd name="connsiteY26" fmla="*/ 127536 h 572217"/>
                      <a:gd name="connsiteX27" fmla="*/ 477332 w 778552"/>
                      <a:gd name="connsiteY27" fmla="*/ 241069 h 572217"/>
                      <a:gd name="connsiteX28" fmla="*/ 522402 w 778552"/>
                      <a:gd name="connsiteY28" fmla="*/ 58959 h 572217"/>
                      <a:gd name="connsiteX29" fmla="*/ 532905 w 778552"/>
                      <a:gd name="connsiteY29" fmla="*/ 108412 h 572217"/>
                      <a:gd name="connsiteX30" fmla="*/ 569411 w 778552"/>
                      <a:gd name="connsiteY30" fmla="*/ 66387 h 572217"/>
                      <a:gd name="connsiteX31" fmla="*/ 553658 w 778552"/>
                      <a:gd name="connsiteY31" fmla="*/ 187683 h 572217"/>
                      <a:gd name="connsiteX32" fmla="*/ 608730 w 778552"/>
                      <a:gd name="connsiteY32" fmla="*/ 130467 h 572217"/>
                      <a:gd name="connsiteX33" fmla="*/ 576414 w 778552"/>
                      <a:gd name="connsiteY33" fmla="*/ 224477 h 572217"/>
                      <a:gd name="connsiteX34" fmla="*/ 638234 w 778552"/>
                      <a:gd name="connsiteY34" fmla="*/ 182732 h 572217"/>
                      <a:gd name="connsiteX35" fmla="*/ 626607 w 778552"/>
                      <a:gd name="connsiteY35" fmla="*/ 413168 h 572217"/>
                      <a:gd name="connsiteX36" fmla="*/ 678365 w 778552"/>
                      <a:gd name="connsiteY36" fmla="*/ 304025 h 572217"/>
                      <a:gd name="connsiteX37" fmla="*/ 654111 w 778552"/>
                      <a:gd name="connsiteY37" fmla="*/ 458795 h 572217"/>
                      <a:gd name="connsiteX38" fmla="*/ 733685 w 778552"/>
                      <a:gd name="connsiteY38" fmla="*/ 338514 h 572217"/>
                      <a:gd name="connsiteX39" fmla="*/ 717182 w 778552"/>
                      <a:gd name="connsiteY39" fmla="*/ 512861 h 572217"/>
                      <a:gd name="connsiteX40" fmla="*/ 778441 w 778552"/>
                      <a:gd name="connsiteY40" fmla="*/ 440681 h 572217"/>
                      <a:gd name="connsiteX41" fmla="*/ 740624 w 778552"/>
                      <a:gd name="connsiteY41" fmla="*/ 571990 h 572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778552" h="572217">
                        <a:moveTo>
                          <a:pt x="19641" y="566524"/>
                        </a:moveTo>
                        <a:lnTo>
                          <a:pt x="-112" y="517016"/>
                        </a:lnTo>
                        <a:lnTo>
                          <a:pt x="39270" y="539858"/>
                        </a:lnTo>
                        <a:lnTo>
                          <a:pt x="38146" y="480392"/>
                        </a:lnTo>
                        <a:lnTo>
                          <a:pt x="78277" y="514204"/>
                        </a:lnTo>
                        <a:lnTo>
                          <a:pt x="54836" y="422332"/>
                        </a:lnTo>
                        <a:lnTo>
                          <a:pt x="88216" y="505764"/>
                        </a:lnTo>
                        <a:lnTo>
                          <a:pt x="74837" y="378224"/>
                        </a:lnTo>
                        <a:lnTo>
                          <a:pt x="107404" y="412148"/>
                        </a:lnTo>
                        <a:lnTo>
                          <a:pt x="99404" y="335917"/>
                        </a:lnTo>
                        <a:lnTo>
                          <a:pt x="159038" y="406915"/>
                        </a:lnTo>
                        <a:lnTo>
                          <a:pt x="105655" y="266323"/>
                        </a:lnTo>
                        <a:lnTo>
                          <a:pt x="166789" y="314819"/>
                        </a:lnTo>
                        <a:lnTo>
                          <a:pt x="131346" y="222048"/>
                        </a:lnTo>
                        <a:lnTo>
                          <a:pt x="192417" y="317464"/>
                        </a:lnTo>
                        <a:lnTo>
                          <a:pt x="160349" y="220080"/>
                        </a:lnTo>
                        <a:lnTo>
                          <a:pt x="222169" y="317185"/>
                        </a:lnTo>
                        <a:lnTo>
                          <a:pt x="196290" y="188913"/>
                        </a:lnTo>
                        <a:lnTo>
                          <a:pt x="277241" y="245455"/>
                        </a:lnTo>
                        <a:lnTo>
                          <a:pt x="256050" y="91079"/>
                        </a:lnTo>
                        <a:lnTo>
                          <a:pt x="287618" y="126971"/>
                        </a:lnTo>
                        <a:lnTo>
                          <a:pt x="310434" y="152176"/>
                        </a:lnTo>
                        <a:lnTo>
                          <a:pt x="323121" y="31051"/>
                        </a:lnTo>
                        <a:lnTo>
                          <a:pt x="372629" y="171869"/>
                        </a:lnTo>
                        <a:lnTo>
                          <a:pt x="417572" y="-228"/>
                        </a:lnTo>
                        <a:cubicBezTo>
                          <a:pt x="417572" y="-228"/>
                          <a:pt x="423012" y="206637"/>
                          <a:pt x="425012" y="198197"/>
                        </a:cubicBezTo>
                        <a:cubicBezTo>
                          <a:pt x="427012" y="189757"/>
                          <a:pt x="460706" y="127536"/>
                          <a:pt x="460706" y="127536"/>
                        </a:cubicBezTo>
                        <a:lnTo>
                          <a:pt x="477332" y="241069"/>
                        </a:lnTo>
                        <a:lnTo>
                          <a:pt x="522402" y="58959"/>
                        </a:lnTo>
                        <a:lnTo>
                          <a:pt x="532905" y="108412"/>
                        </a:lnTo>
                        <a:lnTo>
                          <a:pt x="569411" y="66387"/>
                        </a:lnTo>
                        <a:lnTo>
                          <a:pt x="553658" y="187683"/>
                        </a:lnTo>
                        <a:lnTo>
                          <a:pt x="608730" y="130467"/>
                        </a:lnTo>
                        <a:lnTo>
                          <a:pt x="576414" y="224477"/>
                        </a:lnTo>
                        <a:lnTo>
                          <a:pt x="638234" y="182732"/>
                        </a:lnTo>
                        <a:lnTo>
                          <a:pt x="626607" y="413168"/>
                        </a:lnTo>
                        <a:lnTo>
                          <a:pt x="678365" y="304025"/>
                        </a:lnTo>
                        <a:lnTo>
                          <a:pt x="654111" y="458795"/>
                        </a:lnTo>
                        <a:cubicBezTo>
                          <a:pt x="654111" y="458795"/>
                          <a:pt x="733497" y="331650"/>
                          <a:pt x="733685" y="338514"/>
                        </a:cubicBezTo>
                        <a:cubicBezTo>
                          <a:pt x="733872" y="345377"/>
                          <a:pt x="713183" y="518713"/>
                          <a:pt x="717182" y="512861"/>
                        </a:cubicBezTo>
                        <a:cubicBezTo>
                          <a:pt x="721185" y="507008"/>
                          <a:pt x="778441" y="440681"/>
                          <a:pt x="778441" y="440681"/>
                        </a:cubicBezTo>
                        <a:lnTo>
                          <a:pt x="740624" y="571990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dirty="0"/>
                  </a:p>
                </p:txBody>
              </p:sp>
              <p:sp>
                <p:nvSpPr>
                  <p:cNvPr id="261" name="Полилиния: фигура 260">
                    <a:extLst>
                      <a:ext uri="{FF2B5EF4-FFF2-40B4-BE49-F238E27FC236}">
                        <a16:creationId xmlns:a16="http://schemas.microsoft.com/office/drawing/2014/main" id="{793CF345-06D7-47F6-B89F-526303F89998}"/>
                      </a:ext>
                    </a:extLst>
                  </p:cNvPr>
                  <p:cNvSpPr/>
                  <p:nvPr/>
                </p:nvSpPr>
                <p:spPr>
                  <a:xfrm>
                    <a:off x="9401819" y="1973340"/>
                    <a:ext cx="708669" cy="466333"/>
                  </a:xfrm>
                  <a:custGeom>
                    <a:avLst/>
                    <a:gdLst>
                      <a:gd name="connsiteX0" fmla="*/ 13702 w 708669"/>
                      <a:gd name="connsiteY0" fmla="*/ 466108 h 466333"/>
                      <a:gd name="connsiteX1" fmla="*/ -113 w 708669"/>
                      <a:gd name="connsiteY1" fmla="*/ 444222 h 466333"/>
                      <a:gd name="connsiteX2" fmla="*/ 35832 w 708669"/>
                      <a:gd name="connsiteY2" fmla="*/ 463462 h 466333"/>
                      <a:gd name="connsiteX3" fmla="*/ 27017 w 708669"/>
                      <a:gd name="connsiteY3" fmla="*/ 418680 h 466333"/>
                      <a:gd name="connsiteX4" fmla="*/ 76525 w 708669"/>
                      <a:gd name="connsiteY4" fmla="*/ 459751 h 466333"/>
                      <a:gd name="connsiteX5" fmla="*/ 60647 w 708669"/>
                      <a:gd name="connsiteY5" fmla="*/ 324111 h 466333"/>
                      <a:gd name="connsiteX6" fmla="*/ 91402 w 708669"/>
                      <a:gd name="connsiteY6" fmla="*/ 348022 h 466333"/>
                      <a:gd name="connsiteX7" fmla="*/ 95278 w 708669"/>
                      <a:gd name="connsiteY7" fmla="*/ 286193 h 466333"/>
                      <a:gd name="connsiteX8" fmla="*/ 146849 w 708669"/>
                      <a:gd name="connsiteY8" fmla="*/ 369570 h 466333"/>
                      <a:gd name="connsiteX9" fmla="*/ 143160 w 708669"/>
                      <a:gd name="connsiteY9" fmla="*/ 302004 h 466333"/>
                      <a:gd name="connsiteX10" fmla="*/ 166040 w 708669"/>
                      <a:gd name="connsiteY10" fmla="*/ 313087 h 466333"/>
                      <a:gd name="connsiteX11" fmla="*/ 126470 w 708669"/>
                      <a:gd name="connsiteY11" fmla="*/ 228473 h 466333"/>
                      <a:gd name="connsiteX12" fmla="*/ 177603 w 708669"/>
                      <a:gd name="connsiteY12" fmla="*/ 284902 h 466333"/>
                      <a:gd name="connsiteX13" fmla="*/ 177476 w 708669"/>
                      <a:gd name="connsiteY13" fmla="*/ 224704 h 466333"/>
                      <a:gd name="connsiteX14" fmla="*/ 220048 w 708669"/>
                      <a:gd name="connsiteY14" fmla="*/ 272074 h 466333"/>
                      <a:gd name="connsiteX15" fmla="*/ 201295 w 708669"/>
                      <a:gd name="connsiteY15" fmla="*/ 139526 h 466333"/>
                      <a:gd name="connsiteX16" fmla="*/ 255866 w 708669"/>
                      <a:gd name="connsiteY16" fmla="*/ 195111 h 466333"/>
                      <a:gd name="connsiteX17" fmla="*/ 255989 w 708669"/>
                      <a:gd name="connsiteY17" fmla="*/ 158766 h 466333"/>
                      <a:gd name="connsiteX18" fmla="*/ 255989 w 708669"/>
                      <a:gd name="connsiteY18" fmla="*/ 158766 h 466333"/>
                      <a:gd name="connsiteX19" fmla="*/ 300872 w 708669"/>
                      <a:gd name="connsiteY19" fmla="*/ 196235 h 466333"/>
                      <a:gd name="connsiteX20" fmla="*/ 257491 w 708669"/>
                      <a:gd name="connsiteY20" fmla="*/ 70214 h 466333"/>
                      <a:gd name="connsiteX21" fmla="*/ 315499 w 708669"/>
                      <a:gd name="connsiteY21" fmla="*/ 162028 h 466333"/>
                      <a:gd name="connsiteX22" fmla="*/ 311185 w 708669"/>
                      <a:gd name="connsiteY22" fmla="*/ 19916 h 466333"/>
                      <a:gd name="connsiteX23" fmla="*/ 346939 w 708669"/>
                      <a:gd name="connsiteY23" fmla="*/ 157919 h 466333"/>
                      <a:gd name="connsiteX24" fmla="*/ 380382 w 708669"/>
                      <a:gd name="connsiteY24" fmla="*/ -225 h 466333"/>
                      <a:gd name="connsiteX25" fmla="*/ 380509 w 708669"/>
                      <a:gd name="connsiteY25" fmla="*/ 181040 h 466333"/>
                      <a:gd name="connsiteX26" fmla="*/ 416577 w 708669"/>
                      <a:gd name="connsiteY26" fmla="*/ 98677 h 466333"/>
                      <a:gd name="connsiteX27" fmla="*/ 456585 w 708669"/>
                      <a:gd name="connsiteY27" fmla="*/ 192517 h 466333"/>
                      <a:gd name="connsiteX28" fmla="*/ 505718 w 708669"/>
                      <a:gd name="connsiteY28" fmla="*/ 25484 h 466333"/>
                      <a:gd name="connsiteX29" fmla="*/ 495966 w 708669"/>
                      <a:gd name="connsiteY29" fmla="*/ 207594 h 466333"/>
                      <a:gd name="connsiteX30" fmla="*/ 533343 w 708669"/>
                      <a:gd name="connsiteY30" fmla="*/ 121516 h 466333"/>
                      <a:gd name="connsiteX31" fmla="*/ 535095 w 708669"/>
                      <a:gd name="connsiteY31" fmla="*/ 246751 h 466333"/>
                      <a:gd name="connsiteX32" fmla="*/ 601292 w 708669"/>
                      <a:gd name="connsiteY32" fmla="*/ 99689 h 466333"/>
                      <a:gd name="connsiteX33" fmla="*/ 586539 w 708669"/>
                      <a:gd name="connsiteY33" fmla="*/ 343291 h 466333"/>
                      <a:gd name="connsiteX34" fmla="*/ 617795 w 708669"/>
                      <a:gd name="connsiteY34" fmla="*/ 305315 h 466333"/>
                      <a:gd name="connsiteX35" fmla="*/ 620671 w 708669"/>
                      <a:gd name="connsiteY35" fmla="*/ 395386 h 466333"/>
                      <a:gd name="connsiteX36" fmla="*/ 674990 w 708669"/>
                      <a:gd name="connsiteY36" fmla="*/ 299915 h 466333"/>
                      <a:gd name="connsiteX37" fmla="*/ 664052 w 708669"/>
                      <a:gd name="connsiteY37" fmla="*/ 429705 h 466333"/>
                      <a:gd name="connsiteX38" fmla="*/ 708557 w 708669"/>
                      <a:gd name="connsiteY38" fmla="*/ 411534 h 466333"/>
                      <a:gd name="connsiteX39" fmla="*/ 677428 w 708669"/>
                      <a:gd name="connsiteY39" fmla="*/ 465148 h 466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08669" h="466333">
                        <a:moveTo>
                          <a:pt x="13702" y="466108"/>
                        </a:moveTo>
                        <a:lnTo>
                          <a:pt x="-113" y="444222"/>
                        </a:lnTo>
                        <a:lnTo>
                          <a:pt x="35832" y="463462"/>
                        </a:lnTo>
                        <a:lnTo>
                          <a:pt x="27017" y="418680"/>
                        </a:lnTo>
                        <a:lnTo>
                          <a:pt x="76525" y="459751"/>
                        </a:lnTo>
                        <a:lnTo>
                          <a:pt x="60647" y="324111"/>
                        </a:lnTo>
                        <a:lnTo>
                          <a:pt x="91402" y="348022"/>
                        </a:lnTo>
                        <a:lnTo>
                          <a:pt x="95278" y="286193"/>
                        </a:lnTo>
                        <a:lnTo>
                          <a:pt x="146849" y="369570"/>
                        </a:lnTo>
                        <a:lnTo>
                          <a:pt x="143160" y="302004"/>
                        </a:lnTo>
                        <a:lnTo>
                          <a:pt x="166040" y="313087"/>
                        </a:lnTo>
                        <a:lnTo>
                          <a:pt x="126470" y="228473"/>
                        </a:lnTo>
                        <a:lnTo>
                          <a:pt x="177603" y="284902"/>
                        </a:lnTo>
                        <a:lnTo>
                          <a:pt x="177476" y="224704"/>
                        </a:lnTo>
                        <a:lnTo>
                          <a:pt x="220048" y="272074"/>
                        </a:lnTo>
                        <a:lnTo>
                          <a:pt x="201295" y="139526"/>
                        </a:lnTo>
                        <a:lnTo>
                          <a:pt x="255866" y="195111"/>
                        </a:lnTo>
                        <a:lnTo>
                          <a:pt x="255989" y="158766"/>
                        </a:lnTo>
                        <a:cubicBezTo>
                          <a:pt x="255989" y="158766"/>
                          <a:pt x="241737" y="145321"/>
                          <a:pt x="255989" y="158766"/>
                        </a:cubicBezTo>
                        <a:cubicBezTo>
                          <a:pt x="270242" y="172211"/>
                          <a:pt x="300872" y="196235"/>
                          <a:pt x="300872" y="196235"/>
                        </a:cubicBezTo>
                        <a:lnTo>
                          <a:pt x="257491" y="70214"/>
                        </a:lnTo>
                        <a:lnTo>
                          <a:pt x="315499" y="162028"/>
                        </a:lnTo>
                        <a:lnTo>
                          <a:pt x="311185" y="19916"/>
                        </a:lnTo>
                        <a:lnTo>
                          <a:pt x="346939" y="157919"/>
                        </a:lnTo>
                        <a:lnTo>
                          <a:pt x="380382" y="-225"/>
                        </a:lnTo>
                        <a:lnTo>
                          <a:pt x="380509" y="181040"/>
                        </a:lnTo>
                        <a:lnTo>
                          <a:pt x="416577" y="98677"/>
                        </a:lnTo>
                        <a:lnTo>
                          <a:pt x="456585" y="192517"/>
                        </a:lnTo>
                        <a:lnTo>
                          <a:pt x="505718" y="25484"/>
                        </a:lnTo>
                        <a:cubicBezTo>
                          <a:pt x="505718" y="25484"/>
                          <a:pt x="491402" y="215527"/>
                          <a:pt x="495966" y="207594"/>
                        </a:cubicBezTo>
                        <a:cubicBezTo>
                          <a:pt x="500528" y="199661"/>
                          <a:pt x="533343" y="121516"/>
                          <a:pt x="533343" y="121516"/>
                        </a:cubicBezTo>
                        <a:cubicBezTo>
                          <a:pt x="533343" y="121516"/>
                          <a:pt x="532844" y="254231"/>
                          <a:pt x="535095" y="246751"/>
                        </a:cubicBezTo>
                        <a:cubicBezTo>
                          <a:pt x="537345" y="239270"/>
                          <a:pt x="601292" y="99689"/>
                          <a:pt x="601292" y="99689"/>
                        </a:cubicBezTo>
                        <a:lnTo>
                          <a:pt x="586539" y="343291"/>
                        </a:lnTo>
                        <a:lnTo>
                          <a:pt x="617795" y="305315"/>
                        </a:lnTo>
                        <a:lnTo>
                          <a:pt x="620671" y="395386"/>
                        </a:lnTo>
                        <a:lnTo>
                          <a:pt x="674990" y="299915"/>
                        </a:lnTo>
                        <a:lnTo>
                          <a:pt x="664052" y="429705"/>
                        </a:lnTo>
                        <a:lnTo>
                          <a:pt x="708557" y="411534"/>
                        </a:lnTo>
                        <a:lnTo>
                          <a:pt x="677428" y="465148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62" name="Полилиния: фигура 261">
                    <a:extLst>
                      <a:ext uri="{FF2B5EF4-FFF2-40B4-BE49-F238E27FC236}">
                        <a16:creationId xmlns:a16="http://schemas.microsoft.com/office/drawing/2014/main" id="{CB2F3853-74E9-47AE-9297-EE3FB8B05067}"/>
                      </a:ext>
                    </a:extLst>
                  </p:cNvPr>
                  <p:cNvSpPr/>
                  <p:nvPr/>
                </p:nvSpPr>
                <p:spPr>
                  <a:xfrm>
                    <a:off x="9489464" y="2112374"/>
                    <a:ext cx="601969" cy="329656"/>
                  </a:xfrm>
                  <a:custGeom>
                    <a:avLst/>
                    <a:gdLst>
                      <a:gd name="connsiteX0" fmla="*/ 26019 w 601969"/>
                      <a:gd name="connsiteY0" fmla="*/ 323418 h 329656"/>
                      <a:gd name="connsiteX1" fmla="*/ -111 w 601969"/>
                      <a:gd name="connsiteY1" fmla="*/ 248086 h 329656"/>
                      <a:gd name="connsiteX2" fmla="*/ 37459 w 601969"/>
                      <a:gd name="connsiteY2" fmla="*/ 277509 h 329656"/>
                      <a:gd name="connsiteX3" fmla="*/ 24019 w 601969"/>
                      <a:gd name="connsiteY3" fmla="*/ 211629 h 329656"/>
                      <a:gd name="connsiteX4" fmla="*/ 77714 w 601969"/>
                      <a:gd name="connsiteY4" fmla="*/ 271037 h 329656"/>
                      <a:gd name="connsiteX5" fmla="*/ 76463 w 601969"/>
                      <a:gd name="connsiteY5" fmla="*/ 197844 h 329656"/>
                      <a:gd name="connsiteX6" fmla="*/ 130284 w 601969"/>
                      <a:gd name="connsiteY6" fmla="*/ 233062 h 329656"/>
                      <a:gd name="connsiteX7" fmla="*/ 97781 w 601969"/>
                      <a:gd name="connsiteY7" fmla="*/ 142654 h 329656"/>
                      <a:gd name="connsiteX8" fmla="*/ 161664 w 601969"/>
                      <a:gd name="connsiteY8" fmla="*/ 222262 h 329656"/>
                      <a:gd name="connsiteX9" fmla="*/ 145288 w 601969"/>
                      <a:gd name="connsiteY9" fmla="*/ 69575 h 329656"/>
                      <a:gd name="connsiteX10" fmla="*/ 201985 w 601969"/>
                      <a:gd name="connsiteY10" fmla="*/ 210505 h 329656"/>
                      <a:gd name="connsiteX11" fmla="*/ 196485 w 601969"/>
                      <a:gd name="connsiteY11" fmla="*/ 85611 h 329656"/>
                      <a:gd name="connsiteX12" fmla="*/ 237616 w 601969"/>
                      <a:gd name="connsiteY12" fmla="*/ 119085 h 329656"/>
                      <a:gd name="connsiteX13" fmla="*/ 228239 w 601969"/>
                      <a:gd name="connsiteY13" fmla="*/ 31207 h 329656"/>
                      <a:gd name="connsiteX14" fmla="*/ 269745 w 601969"/>
                      <a:gd name="connsiteY14" fmla="*/ 123978 h 329656"/>
                      <a:gd name="connsiteX15" fmla="*/ 270243 w 601969"/>
                      <a:gd name="connsiteY15" fmla="*/ 29406 h 329656"/>
                      <a:gd name="connsiteX16" fmla="*/ 309562 w 601969"/>
                      <a:gd name="connsiteY16" fmla="*/ 125497 h 329656"/>
                      <a:gd name="connsiteX17" fmla="*/ 325626 w 601969"/>
                      <a:gd name="connsiteY17" fmla="*/ 95 h 329656"/>
                      <a:gd name="connsiteX18" fmla="*/ 353819 w 601969"/>
                      <a:gd name="connsiteY18" fmla="*/ 146313 h 329656"/>
                      <a:gd name="connsiteX19" fmla="*/ 381447 w 601969"/>
                      <a:gd name="connsiteY19" fmla="*/ 56072 h 329656"/>
                      <a:gd name="connsiteX20" fmla="*/ 404139 w 601969"/>
                      <a:gd name="connsiteY20" fmla="*/ 99560 h 329656"/>
                      <a:gd name="connsiteX21" fmla="*/ 434145 w 601969"/>
                      <a:gd name="connsiteY21" fmla="*/ 34694 h 329656"/>
                      <a:gd name="connsiteX22" fmla="*/ 432958 w 601969"/>
                      <a:gd name="connsiteY22" fmla="*/ 144117 h 329656"/>
                      <a:gd name="connsiteX23" fmla="*/ 490528 w 601969"/>
                      <a:gd name="connsiteY23" fmla="*/ 80657 h 329656"/>
                      <a:gd name="connsiteX24" fmla="*/ 477463 w 601969"/>
                      <a:gd name="connsiteY24" fmla="*/ 207690 h 329656"/>
                      <a:gd name="connsiteX25" fmla="*/ 494340 w 601969"/>
                      <a:gd name="connsiteY25" fmla="*/ 196720 h 329656"/>
                      <a:gd name="connsiteX26" fmla="*/ 489966 w 601969"/>
                      <a:gd name="connsiteY26" fmla="*/ 235540 h 329656"/>
                      <a:gd name="connsiteX27" fmla="*/ 517908 w 601969"/>
                      <a:gd name="connsiteY27" fmla="*/ 192726 h 329656"/>
                      <a:gd name="connsiteX28" fmla="*/ 512782 w 601969"/>
                      <a:gd name="connsiteY28" fmla="*/ 288592 h 329656"/>
                      <a:gd name="connsiteX29" fmla="*/ 567041 w 601969"/>
                      <a:gd name="connsiteY29" fmla="*/ 226088 h 329656"/>
                      <a:gd name="connsiteX30" fmla="*/ 552164 w 601969"/>
                      <a:gd name="connsiteY30" fmla="*/ 316102 h 329656"/>
                      <a:gd name="connsiteX31" fmla="*/ 601859 w 601969"/>
                      <a:gd name="connsiteY31" fmla="*/ 290053 h 329656"/>
                      <a:gd name="connsiteX32" fmla="*/ 571917 w 601969"/>
                      <a:gd name="connsiteY32" fmla="*/ 329435 h 329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601969" h="329656">
                        <a:moveTo>
                          <a:pt x="26019" y="323418"/>
                        </a:moveTo>
                        <a:lnTo>
                          <a:pt x="-111" y="248086"/>
                        </a:lnTo>
                        <a:cubicBezTo>
                          <a:pt x="-111" y="248086"/>
                          <a:pt x="37208" y="284431"/>
                          <a:pt x="37459" y="277509"/>
                        </a:cubicBezTo>
                        <a:cubicBezTo>
                          <a:pt x="37709" y="270591"/>
                          <a:pt x="24019" y="211629"/>
                          <a:pt x="24019" y="211629"/>
                        </a:cubicBezTo>
                        <a:lnTo>
                          <a:pt x="77714" y="271037"/>
                        </a:lnTo>
                        <a:lnTo>
                          <a:pt x="76463" y="197844"/>
                        </a:lnTo>
                        <a:lnTo>
                          <a:pt x="130284" y="233062"/>
                        </a:lnTo>
                        <a:lnTo>
                          <a:pt x="97781" y="142654"/>
                        </a:lnTo>
                        <a:lnTo>
                          <a:pt x="161664" y="222262"/>
                        </a:lnTo>
                        <a:lnTo>
                          <a:pt x="145288" y="69575"/>
                        </a:lnTo>
                        <a:cubicBezTo>
                          <a:pt x="145288" y="69575"/>
                          <a:pt x="200859" y="218663"/>
                          <a:pt x="201985" y="210505"/>
                        </a:cubicBezTo>
                        <a:cubicBezTo>
                          <a:pt x="203109" y="202347"/>
                          <a:pt x="196485" y="85611"/>
                          <a:pt x="196485" y="85611"/>
                        </a:cubicBezTo>
                        <a:lnTo>
                          <a:pt x="237616" y="119085"/>
                        </a:lnTo>
                        <a:lnTo>
                          <a:pt x="228239" y="31207"/>
                        </a:lnTo>
                        <a:lnTo>
                          <a:pt x="269745" y="123978"/>
                        </a:lnTo>
                        <a:cubicBezTo>
                          <a:pt x="269745" y="123978"/>
                          <a:pt x="264869" y="21419"/>
                          <a:pt x="270243" y="29406"/>
                        </a:cubicBezTo>
                        <a:cubicBezTo>
                          <a:pt x="275620" y="37394"/>
                          <a:pt x="305061" y="138717"/>
                          <a:pt x="309562" y="125497"/>
                        </a:cubicBezTo>
                        <a:cubicBezTo>
                          <a:pt x="314063" y="112276"/>
                          <a:pt x="325191" y="-7163"/>
                          <a:pt x="325626" y="95"/>
                        </a:cubicBezTo>
                        <a:cubicBezTo>
                          <a:pt x="326064" y="7354"/>
                          <a:pt x="353819" y="146313"/>
                          <a:pt x="353819" y="146313"/>
                        </a:cubicBezTo>
                        <a:lnTo>
                          <a:pt x="381447" y="56072"/>
                        </a:lnTo>
                        <a:lnTo>
                          <a:pt x="404139" y="99560"/>
                        </a:lnTo>
                        <a:lnTo>
                          <a:pt x="434145" y="34694"/>
                        </a:lnTo>
                        <a:cubicBezTo>
                          <a:pt x="434145" y="34694"/>
                          <a:pt x="434519" y="122572"/>
                          <a:pt x="432958" y="144117"/>
                        </a:cubicBezTo>
                        <a:cubicBezTo>
                          <a:pt x="431396" y="165665"/>
                          <a:pt x="490528" y="80657"/>
                          <a:pt x="490528" y="80657"/>
                        </a:cubicBezTo>
                        <a:lnTo>
                          <a:pt x="477463" y="207690"/>
                        </a:lnTo>
                        <a:lnTo>
                          <a:pt x="494340" y="196720"/>
                        </a:lnTo>
                        <a:lnTo>
                          <a:pt x="489966" y="235540"/>
                        </a:lnTo>
                        <a:lnTo>
                          <a:pt x="517908" y="192726"/>
                        </a:lnTo>
                        <a:lnTo>
                          <a:pt x="512782" y="288592"/>
                        </a:lnTo>
                        <a:lnTo>
                          <a:pt x="567041" y="226088"/>
                        </a:lnTo>
                        <a:lnTo>
                          <a:pt x="552164" y="316102"/>
                        </a:lnTo>
                        <a:lnTo>
                          <a:pt x="601859" y="290053"/>
                        </a:lnTo>
                        <a:lnTo>
                          <a:pt x="571917" y="329435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63" name="Полилиния: фигура 262">
                    <a:extLst>
                      <a:ext uri="{FF2B5EF4-FFF2-40B4-BE49-F238E27FC236}">
                        <a16:creationId xmlns:a16="http://schemas.microsoft.com/office/drawing/2014/main" id="{54DDCA0D-1F70-4A9D-8EE3-447CA5B3856C}"/>
                      </a:ext>
                    </a:extLst>
                  </p:cNvPr>
                  <p:cNvSpPr/>
                  <p:nvPr/>
                </p:nvSpPr>
                <p:spPr>
                  <a:xfrm>
                    <a:off x="9535404" y="2327775"/>
                    <a:ext cx="208219" cy="115950"/>
                  </a:xfrm>
                  <a:custGeom>
                    <a:avLst/>
                    <a:gdLst>
                      <a:gd name="connsiteX0" fmla="*/ 15572 w 208219"/>
                      <a:gd name="connsiteY0" fmla="*/ 114159 h 115950"/>
                      <a:gd name="connsiteX1" fmla="*/ -118 w 208219"/>
                      <a:gd name="connsiteY1" fmla="*/ 51261 h 115950"/>
                      <a:gd name="connsiteX2" fmla="*/ 45514 w 208219"/>
                      <a:gd name="connsiteY2" fmla="*/ 91430 h 115950"/>
                      <a:gd name="connsiteX3" fmla="*/ 49326 w 208219"/>
                      <a:gd name="connsiteY3" fmla="*/ 29318 h 115950"/>
                      <a:gd name="connsiteX4" fmla="*/ 101208 w 208219"/>
                      <a:gd name="connsiteY4" fmla="*/ 79333 h 115950"/>
                      <a:gd name="connsiteX5" fmla="*/ 109147 w 208219"/>
                      <a:gd name="connsiteY5" fmla="*/ 16380 h 115950"/>
                      <a:gd name="connsiteX6" fmla="*/ 120399 w 208219"/>
                      <a:gd name="connsiteY6" fmla="*/ 94242 h 115950"/>
                      <a:gd name="connsiteX7" fmla="*/ 145529 w 208219"/>
                      <a:gd name="connsiteY7" fmla="*/ -217 h 115950"/>
                      <a:gd name="connsiteX8" fmla="*/ 153154 w 208219"/>
                      <a:gd name="connsiteY8" fmla="*/ 78209 h 115950"/>
                      <a:gd name="connsiteX9" fmla="*/ 189473 w 208219"/>
                      <a:gd name="connsiteY9" fmla="*/ 34326 h 115950"/>
                      <a:gd name="connsiteX10" fmla="*/ 188349 w 208219"/>
                      <a:gd name="connsiteY10" fmla="*/ 102288 h 115950"/>
                      <a:gd name="connsiteX11" fmla="*/ 208102 w 208219"/>
                      <a:gd name="connsiteY11" fmla="*/ 67631 h 115950"/>
                      <a:gd name="connsiteX12" fmla="*/ 204163 w 208219"/>
                      <a:gd name="connsiteY12" fmla="*/ 115733 h 115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8219" h="115950">
                        <a:moveTo>
                          <a:pt x="15572" y="114159"/>
                        </a:moveTo>
                        <a:lnTo>
                          <a:pt x="-118" y="51261"/>
                        </a:lnTo>
                        <a:cubicBezTo>
                          <a:pt x="-118" y="51261"/>
                          <a:pt x="44263" y="98011"/>
                          <a:pt x="45514" y="91430"/>
                        </a:cubicBezTo>
                        <a:cubicBezTo>
                          <a:pt x="46765" y="84848"/>
                          <a:pt x="49326" y="29318"/>
                          <a:pt x="49326" y="29318"/>
                        </a:cubicBezTo>
                        <a:lnTo>
                          <a:pt x="101208" y="79333"/>
                        </a:lnTo>
                        <a:lnTo>
                          <a:pt x="109147" y="16380"/>
                        </a:lnTo>
                        <a:lnTo>
                          <a:pt x="120399" y="94242"/>
                        </a:lnTo>
                        <a:lnTo>
                          <a:pt x="145529" y="-217"/>
                        </a:lnTo>
                        <a:lnTo>
                          <a:pt x="153154" y="78209"/>
                        </a:lnTo>
                        <a:lnTo>
                          <a:pt x="189473" y="34326"/>
                        </a:lnTo>
                        <a:lnTo>
                          <a:pt x="188349" y="102288"/>
                        </a:lnTo>
                        <a:lnTo>
                          <a:pt x="208102" y="67631"/>
                        </a:lnTo>
                        <a:lnTo>
                          <a:pt x="204163" y="115733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64" name="Полилиния: фигура 263">
                    <a:extLst>
                      <a:ext uri="{FF2B5EF4-FFF2-40B4-BE49-F238E27FC236}">
                        <a16:creationId xmlns:a16="http://schemas.microsoft.com/office/drawing/2014/main" id="{27137959-B0D7-4A12-82CF-F438BA814C98}"/>
                      </a:ext>
                    </a:extLst>
                  </p:cNvPr>
                  <p:cNvSpPr/>
                  <p:nvPr/>
                </p:nvSpPr>
                <p:spPr>
                  <a:xfrm>
                    <a:off x="9781150" y="2241061"/>
                    <a:ext cx="251724" cy="202419"/>
                  </a:xfrm>
                  <a:custGeom>
                    <a:avLst/>
                    <a:gdLst>
                      <a:gd name="connsiteX0" fmla="*/ 43152 w 251724"/>
                      <a:gd name="connsiteY0" fmla="*/ 197759 h 202419"/>
                      <a:gd name="connsiteX1" fmla="*/ -106 w 251724"/>
                      <a:gd name="connsiteY1" fmla="*/ 60711 h 202419"/>
                      <a:gd name="connsiteX2" fmla="*/ 48028 w 251724"/>
                      <a:gd name="connsiteY2" fmla="*/ 126871 h 202419"/>
                      <a:gd name="connsiteX3" fmla="*/ 33150 w 251724"/>
                      <a:gd name="connsiteY3" fmla="*/ 14690 h 202419"/>
                      <a:gd name="connsiteX4" fmla="*/ 55592 w 251724"/>
                      <a:gd name="connsiteY4" fmla="*/ 73874 h 202419"/>
                      <a:gd name="connsiteX5" fmla="*/ 87971 w 251724"/>
                      <a:gd name="connsiteY5" fmla="*/ -219 h 202419"/>
                      <a:gd name="connsiteX6" fmla="*/ 99786 w 251724"/>
                      <a:gd name="connsiteY6" fmla="*/ 103974 h 202419"/>
                      <a:gd name="connsiteX7" fmla="*/ 127852 w 251724"/>
                      <a:gd name="connsiteY7" fmla="*/ 26729 h 202419"/>
                      <a:gd name="connsiteX8" fmla="*/ 129915 w 251724"/>
                      <a:gd name="connsiteY8" fmla="*/ 114437 h 202419"/>
                      <a:gd name="connsiteX9" fmla="*/ 179546 w 251724"/>
                      <a:gd name="connsiteY9" fmla="*/ 1974 h 202419"/>
                      <a:gd name="connsiteX10" fmla="*/ 176169 w 251724"/>
                      <a:gd name="connsiteY10" fmla="*/ 98571 h 202419"/>
                      <a:gd name="connsiteX11" fmla="*/ 196986 w 251724"/>
                      <a:gd name="connsiteY11" fmla="*/ 80905 h 202419"/>
                      <a:gd name="connsiteX12" fmla="*/ 189923 w 251724"/>
                      <a:gd name="connsiteY12" fmla="*/ 149652 h 202419"/>
                      <a:gd name="connsiteX13" fmla="*/ 214615 w 251724"/>
                      <a:gd name="connsiteY13" fmla="*/ 98568 h 202419"/>
                      <a:gd name="connsiteX14" fmla="*/ 215053 w 251724"/>
                      <a:gd name="connsiteY14" fmla="*/ 181551 h 202419"/>
                      <a:gd name="connsiteX15" fmla="*/ 251619 w 251724"/>
                      <a:gd name="connsiteY15" fmla="*/ 150384 h 202419"/>
                      <a:gd name="connsiteX16" fmla="*/ 239053 w 251724"/>
                      <a:gd name="connsiteY16" fmla="*/ 202200 h 202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1724" h="202419">
                        <a:moveTo>
                          <a:pt x="43152" y="197759"/>
                        </a:moveTo>
                        <a:lnTo>
                          <a:pt x="-106" y="60711"/>
                        </a:lnTo>
                        <a:lnTo>
                          <a:pt x="48028" y="126871"/>
                        </a:lnTo>
                        <a:lnTo>
                          <a:pt x="33150" y="14690"/>
                        </a:lnTo>
                        <a:cubicBezTo>
                          <a:pt x="33150" y="14690"/>
                          <a:pt x="51652" y="82144"/>
                          <a:pt x="55592" y="73874"/>
                        </a:cubicBezTo>
                        <a:cubicBezTo>
                          <a:pt x="59528" y="65604"/>
                          <a:pt x="87971" y="-219"/>
                          <a:pt x="87971" y="-219"/>
                        </a:cubicBezTo>
                        <a:lnTo>
                          <a:pt x="99786" y="103974"/>
                        </a:lnTo>
                        <a:lnTo>
                          <a:pt x="127852" y="26729"/>
                        </a:lnTo>
                        <a:cubicBezTo>
                          <a:pt x="127852" y="26729"/>
                          <a:pt x="123913" y="123439"/>
                          <a:pt x="129915" y="114437"/>
                        </a:cubicBezTo>
                        <a:cubicBezTo>
                          <a:pt x="135914" y="105435"/>
                          <a:pt x="179546" y="1974"/>
                          <a:pt x="179546" y="1974"/>
                        </a:cubicBezTo>
                        <a:lnTo>
                          <a:pt x="176169" y="98571"/>
                        </a:lnTo>
                        <a:lnTo>
                          <a:pt x="196986" y="80905"/>
                        </a:lnTo>
                        <a:lnTo>
                          <a:pt x="189923" y="149652"/>
                        </a:lnTo>
                        <a:lnTo>
                          <a:pt x="214615" y="98568"/>
                        </a:lnTo>
                        <a:lnTo>
                          <a:pt x="215053" y="181551"/>
                        </a:lnTo>
                        <a:lnTo>
                          <a:pt x="251619" y="150384"/>
                        </a:lnTo>
                        <a:lnTo>
                          <a:pt x="239053" y="202200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265" name="Рисунок 13">
                  <a:extLst>
                    <a:ext uri="{FF2B5EF4-FFF2-40B4-BE49-F238E27FC236}">
                      <a16:creationId xmlns:a16="http://schemas.microsoft.com/office/drawing/2014/main" id="{AAC0BB69-9ADB-4D80-A8B6-6F7334A29646}"/>
                    </a:ext>
                  </a:extLst>
                </p:cNvPr>
                <p:cNvGrpSpPr/>
                <p:nvPr/>
              </p:nvGrpSpPr>
              <p:grpSpPr>
                <a:xfrm>
                  <a:off x="9352282" y="1795335"/>
                  <a:ext cx="827440" cy="647446"/>
                  <a:chOff x="9352282" y="1795335"/>
                  <a:chExt cx="827440" cy="647446"/>
                </a:xfrm>
                <a:grpFill/>
              </p:grpSpPr>
              <p:sp>
                <p:nvSpPr>
                  <p:cNvPr id="266" name="Полилиния: фигура 265">
                    <a:extLst>
                      <a:ext uri="{FF2B5EF4-FFF2-40B4-BE49-F238E27FC236}">
                        <a16:creationId xmlns:a16="http://schemas.microsoft.com/office/drawing/2014/main" id="{C0FDDB1B-0261-429F-9D38-0461713AF9B8}"/>
                      </a:ext>
                    </a:extLst>
                  </p:cNvPr>
                  <p:cNvSpPr/>
                  <p:nvPr/>
                </p:nvSpPr>
                <p:spPr>
                  <a:xfrm>
                    <a:off x="9352282" y="1795335"/>
                    <a:ext cx="827440" cy="642028"/>
                  </a:xfrm>
                  <a:custGeom>
                    <a:avLst/>
                    <a:gdLst>
                      <a:gd name="connsiteX0" fmla="*/ 12446 w 827440"/>
                      <a:gd name="connsiteY0" fmla="*/ 640168 h 642028"/>
                      <a:gd name="connsiteX1" fmla="*/ 788011 w 827440"/>
                      <a:gd name="connsiteY1" fmla="*/ 641799 h 642028"/>
                      <a:gd name="connsiteX2" fmla="*/ 827329 w 827440"/>
                      <a:gd name="connsiteY2" fmla="*/ 480223 h 642028"/>
                      <a:gd name="connsiteX3" fmla="*/ 767508 w 827440"/>
                      <a:gd name="connsiteY3" fmla="*/ 524667 h 642028"/>
                      <a:gd name="connsiteX4" fmla="*/ 779948 w 827440"/>
                      <a:gd name="connsiteY4" fmla="*/ 339293 h 642028"/>
                      <a:gd name="connsiteX5" fmla="*/ 714874 w 827440"/>
                      <a:gd name="connsiteY5" fmla="*/ 456369 h 642028"/>
                      <a:gd name="connsiteX6" fmla="*/ 716185 w 827440"/>
                      <a:gd name="connsiteY6" fmla="*/ 333892 h 642028"/>
                      <a:gd name="connsiteX7" fmla="*/ 673740 w 827440"/>
                      <a:gd name="connsiteY7" fmla="*/ 397073 h 642028"/>
                      <a:gd name="connsiteX8" fmla="*/ 691808 w 827440"/>
                      <a:gd name="connsiteY8" fmla="*/ 223850 h 642028"/>
                      <a:gd name="connsiteX9" fmla="*/ 631362 w 827440"/>
                      <a:gd name="connsiteY9" fmla="*/ 262949 h 642028"/>
                      <a:gd name="connsiteX10" fmla="*/ 667554 w 827440"/>
                      <a:gd name="connsiteY10" fmla="*/ 140530 h 642028"/>
                      <a:gd name="connsiteX11" fmla="*/ 586292 w 827440"/>
                      <a:gd name="connsiteY11" fmla="*/ 222106 h 642028"/>
                      <a:gd name="connsiteX12" fmla="*/ 619671 w 827440"/>
                      <a:gd name="connsiteY12" fmla="*/ 70036 h 642028"/>
                      <a:gd name="connsiteX13" fmla="*/ 568288 w 827440"/>
                      <a:gd name="connsiteY13" fmla="*/ 144074 h 642028"/>
                      <a:gd name="connsiteX14" fmla="*/ 541847 w 827440"/>
                      <a:gd name="connsiteY14" fmla="*/ 59740 h 642028"/>
                      <a:gd name="connsiteX15" fmla="*/ 527782 w 827440"/>
                      <a:gd name="connsiteY15" fmla="*/ 185649 h 642028"/>
                      <a:gd name="connsiteX16" fmla="*/ 492841 w 827440"/>
                      <a:gd name="connsiteY16" fmla="*/ 96590 h 642028"/>
                      <a:gd name="connsiteX17" fmla="*/ 473837 w 827440"/>
                      <a:gd name="connsiteY17" fmla="*/ 144129 h 642028"/>
                      <a:gd name="connsiteX18" fmla="*/ 452897 w 827440"/>
                      <a:gd name="connsiteY18" fmla="*/ 22047 h 642028"/>
                      <a:gd name="connsiteX19" fmla="*/ 395889 w 827440"/>
                      <a:gd name="connsiteY19" fmla="*/ 115550 h 642028"/>
                      <a:gd name="connsiteX20" fmla="*/ 338004 w 827440"/>
                      <a:gd name="connsiteY20" fmla="*/ -230 h 642028"/>
                      <a:gd name="connsiteX21" fmla="*/ 317626 w 827440"/>
                      <a:gd name="connsiteY21" fmla="*/ 168493 h 642028"/>
                      <a:gd name="connsiteX22" fmla="*/ 248867 w 827440"/>
                      <a:gd name="connsiteY22" fmla="*/ 87086 h 642028"/>
                      <a:gd name="connsiteX23" fmla="*/ 278558 w 827440"/>
                      <a:gd name="connsiteY23" fmla="*/ 239041 h 642028"/>
                      <a:gd name="connsiteX24" fmla="*/ 208485 w 827440"/>
                      <a:gd name="connsiteY24" fmla="*/ 187338 h 642028"/>
                      <a:gd name="connsiteX25" fmla="*/ 202858 w 827440"/>
                      <a:gd name="connsiteY25" fmla="*/ 312909 h 642028"/>
                      <a:gd name="connsiteX26" fmla="*/ 154664 w 827440"/>
                      <a:gd name="connsiteY26" fmla="*/ 203935 h 642028"/>
                      <a:gd name="connsiteX27" fmla="*/ 172354 w 827440"/>
                      <a:gd name="connsiteY27" fmla="*/ 290574 h 642028"/>
                      <a:gd name="connsiteX28" fmla="*/ 124722 w 827440"/>
                      <a:gd name="connsiteY28" fmla="*/ 249504 h 642028"/>
                      <a:gd name="connsiteX29" fmla="*/ 163164 w 827440"/>
                      <a:gd name="connsiteY29" fmla="*/ 325568 h 642028"/>
                      <a:gd name="connsiteX30" fmla="*/ 58210 w 827440"/>
                      <a:gd name="connsiteY30" fmla="*/ 279884 h 642028"/>
                      <a:gd name="connsiteX31" fmla="*/ 159539 w 827440"/>
                      <a:gd name="connsiteY31" fmla="*/ 407086 h 642028"/>
                      <a:gd name="connsiteX32" fmla="*/ 87340 w 827440"/>
                      <a:gd name="connsiteY32" fmla="*/ 361178 h 642028"/>
                      <a:gd name="connsiteX33" fmla="*/ 127846 w 827440"/>
                      <a:gd name="connsiteY33" fmla="*/ 455692 h 642028"/>
                      <a:gd name="connsiteX34" fmla="*/ 76024 w 827440"/>
                      <a:gd name="connsiteY34" fmla="*/ 409504 h 642028"/>
                      <a:gd name="connsiteX35" fmla="*/ 92339 w 827440"/>
                      <a:gd name="connsiteY35" fmla="*/ 490066 h 642028"/>
                      <a:gd name="connsiteX36" fmla="*/ 29205 w 827440"/>
                      <a:gd name="connsiteY36" fmla="*/ 373442 h 642028"/>
                      <a:gd name="connsiteX37" fmla="*/ 74586 w 827440"/>
                      <a:gd name="connsiteY37" fmla="*/ 527422 h 642028"/>
                      <a:gd name="connsiteX38" fmla="*/ 12264 w 827440"/>
                      <a:gd name="connsiteY38" fmla="*/ 453047 h 642028"/>
                      <a:gd name="connsiteX39" fmla="*/ 37518 w 827440"/>
                      <a:gd name="connsiteY39" fmla="*/ 573048 h 642028"/>
                      <a:gd name="connsiteX40" fmla="*/ -112 w 827440"/>
                      <a:gd name="connsiteY40" fmla="*/ 531811 h 642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827440" h="642028">
                        <a:moveTo>
                          <a:pt x="12446" y="640168"/>
                        </a:moveTo>
                        <a:lnTo>
                          <a:pt x="788011" y="641799"/>
                        </a:lnTo>
                        <a:lnTo>
                          <a:pt x="827329" y="480223"/>
                        </a:lnTo>
                        <a:lnTo>
                          <a:pt x="767508" y="524667"/>
                        </a:lnTo>
                        <a:lnTo>
                          <a:pt x="779948" y="339293"/>
                        </a:lnTo>
                        <a:lnTo>
                          <a:pt x="714874" y="456369"/>
                        </a:lnTo>
                        <a:lnTo>
                          <a:pt x="716185" y="333892"/>
                        </a:lnTo>
                        <a:lnTo>
                          <a:pt x="673740" y="397073"/>
                        </a:lnTo>
                        <a:lnTo>
                          <a:pt x="691808" y="223850"/>
                        </a:lnTo>
                        <a:lnTo>
                          <a:pt x="631362" y="262949"/>
                        </a:lnTo>
                        <a:lnTo>
                          <a:pt x="667554" y="140530"/>
                        </a:lnTo>
                        <a:lnTo>
                          <a:pt x="586292" y="222106"/>
                        </a:lnTo>
                        <a:lnTo>
                          <a:pt x="619671" y="70036"/>
                        </a:lnTo>
                        <a:lnTo>
                          <a:pt x="568288" y="144074"/>
                        </a:lnTo>
                        <a:lnTo>
                          <a:pt x="541847" y="59740"/>
                        </a:lnTo>
                        <a:lnTo>
                          <a:pt x="527782" y="185649"/>
                        </a:lnTo>
                        <a:lnTo>
                          <a:pt x="492841" y="96590"/>
                        </a:lnTo>
                        <a:lnTo>
                          <a:pt x="473837" y="144129"/>
                        </a:lnTo>
                        <a:lnTo>
                          <a:pt x="452897" y="22047"/>
                        </a:lnTo>
                        <a:lnTo>
                          <a:pt x="395889" y="115550"/>
                        </a:lnTo>
                        <a:lnTo>
                          <a:pt x="338004" y="-230"/>
                        </a:lnTo>
                        <a:lnTo>
                          <a:pt x="317626" y="168493"/>
                        </a:lnTo>
                        <a:lnTo>
                          <a:pt x="248867" y="87086"/>
                        </a:lnTo>
                        <a:lnTo>
                          <a:pt x="278558" y="239041"/>
                        </a:lnTo>
                        <a:lnTo>
                          <a:pt x="208485" y="187338"/>
                        </a:lnTo>
                        <a:lnTo>
                          <a:pt x="202858" y="312909"/>
                        </a:lnTo>
                        <a:lnTo>
                          <a:pt x="154664" y="203935"/>
                        </a:lnTo>
                        <a:lnTo>
                          <a:pt x="172354" y="290574"/>
                        </a:lnTo>
                        <a:cubicBezTo>
                          <a:pt x="172354" y="290574"/>
                          <a:pt x="130721" y="254512"/>
                          <a:pt x="124722" y="249504"/>
                        </a:cubicBezTo>
                        <a:cubicBezTo>
                          <a:pt x="118723" y="244499"/>
                          <a:pt x="163164" y="325568"/>
                          <a:pt x="163164" y="325568"/>
                        </a:cubicBezTo>
                        <a:lnTo>
                          <a:pt x="58210" y="279884"/>
                        </a:lnTo>
                        <a:lnTo>
                          <a:pt x="159539" y="407086"/>
                        </a:lnTo>
                        <a:lnTo>
                          <a:pt x="87340" y="361178"/>
                        </a:lnTo>
                        <a:lnTo>
                          <a:pt x="127846" y="455692"/>
                        </a:lnTo>
                        <a:lnTo>
                          <a:pt x="76024" y="409504"/>
                        </a:lnTo>
                        <a:lnTo>
                          <a:pt x="92339" y="490066"/>
                        </a:lnTo>
                        <a:lnTo>
                          <a:pt x="29205" y="373442"/>
                        </a:lnTo>
                        <a:lnTo>
                          <a:pt x="74586" y="527422"/>
                        </a:lnTo>
                        <a:lnTo>
                          <a:pt x="12264" y="453047"/>
                        </a:lnTo>
                        <a:lnTo>
                          <a:pt x="37518" y="573048"/>
                        </a:lnTo>
                        <a:lnTo>
                          <a:pt x="-112" y="531811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67" name="Полилиния: фигура 266">
                    <a:extLst>
                      <a:ext uri="{FF2B5EF4-FFF2-40B4-BE49-F238E27FC236}">
                        <a16:creationId xmlns:a16="http://schemas.microsoft.com/office/drawing/2014/main" id="{B79BE553-0D56-4810-9848-B7308147A75B}"/>
                      </a:ext>
                    </a:extLst>
                  </p:cNvPr>
                  <p:cNvSpPr/>
                  <p:nvPr/>
                </p:nvSpPr>
                <p:spPr>
                  <a:xfrm>
                    <a:off x="9375977" y="1867021"/>
                    <a:ext cx="778552" cy="572217"/>
                  </a:xfrm>
                  <a:custGeom>
                    <a:avLst/>
                    <a:gdLst>
                      <a:gd name="connsiteX0" fmla="*/ 19641 w 778552"/>
                      <a:gd name="connsiteY0" fmla="*/ 566523 h 572217"/>
                      <a:gd name="connsiteX1" fmla="*/ -112 w 778552"/>
                      <a:gd name="connsiteY1" fmla="*/ 517016 h 572217"/>
                      <a:gd name="connsiteX2" fmla="*/ 39270 w 778552"/>
                      <a:gd name="connsiteY2" fmla="*/ 539858 h 572217"/>
                      <a:gd name="connsiteX3" fmla="*/ 38146 w 778552"/>
                      <a:gd name="connsiteY3" fmla="*/ 480391 h 572217"/>
                      <a:gd name="connsiteX4" fmla="*/ 78277 w 778552"/>
                      <a:gd name="connsiteY4" fmla="*/ 514203 h 572217"/>
                      <a:gd name="connsiteX5" fmla="*/ 54836 w 778552"/>
                      <a:gd name="connsiteY5" fmla="*/ 422331 h 572217"/>
                      <a:gd name="connsiteX6" fmla="*/ 88216 w 778552"/>
                      <a:gd name="connsiteY6" fmla="*/ 505763 h 572217"/>
                      <a:gd name="connsiteX7" fmla="*/ 74837 w 778552"/>
                      <a:gd name="connsiteY7" fmla="*/ 378224 h 572217"/>
                      <a:gd name="connsiteX8" fmla="*/ 107404 w 778552"/>
                      <a:gd name="connsiteY8" fmla="*/ 412148 h 572217"/>
                      <a:gd name="connsiteX9" fmla="*/ 99405 w 778552"/>
                      <a:gd name="connsiteY9" fmla="*/ 335917 h 572217"/>
                      <a:gd name="connsiteX10" fmla="*/ 159038 w 778552"/>
                      <a:gd name="connsiteY10" fmla="*/ 406915 h 572217"/>
                      <a:gd name="connsiteX11" fmla="*/ 105655 w 778552"/>
                      <a:gd name="connsiteY11" fmla="*/ 266322 h 572217"/>
                      <a:gd name="connsiteX12" fmla="*/ 166789 w 778552"/>
                      <a:gd name="connsiteY12" fmla="*/ 314818 h 572217"/>
                      <a:gd name="connsiteX13" fmla="*/ 131347 w 778552"/>
                      <a:gd name="connsiteY13" fmla="*/ 222047 h 572217"/>
                      <a:gd name="connsiteX14" fmla="*/ 192418 w 778552"/>
                      <a:gd name="connsiteY14" fmla="*/ 317464 h 572217"/>
                      <a:gd name="connsiteX15" fmla="*/ 160349 w 778552"/>
                      <a:gd name="connsiteY15" fmla="*/ 220079 h 572217"/>
                      <a:gd name="connsiteX16" fmla="*/ 222170 w 778552"/>
                      <a:gd name="connsiteY16" fmla="*/ 317184 h 572217"/>
                      <a:gd name="connsiteX17" fmla="*/ 196291 w 778552"/>
                      <a:gd name="connsiteY17" fmla="*/ 188913 h 572217"/>
                      <a:gd name="connsiteX18" fmla="*/ 277241 w 778552"/>
                      <a:gd name="connsiteY18" fmla="*/ 245454 h 572217"/>
                      <a:gd name="connsiteX19" fmla="*/ 256051 w 778552"/>
                      <a:gd name="connsiteY19" fmla="*/ 91079 h 572217"/>
                      <a:gd name="connsiteX20" fmla="*/ 287618 w 778552"/>
                      <a:gd name="connsiteY20" fmla="*/ 126971 h 572217"/>
                      <a:gd name="connsiteX21" fmla="*/ 310434 w 778552"/>
                      <a:gd name="connsiteY21" fmla="*/ 152176 h 572217"/>
                      <a:gd name="connsiteX22" fmla="*/ 323121 w 778552"/>
                      <a:gd name="connsiteY22" fmla="*/ 31051 h 572217"/>
                      <a:gd name="connsiteX23" fmla="*/ 372629 w 778552"/>
                      <a:gd name="connsiteY23" fmla="*/ 171868 h 572217"/>
                      <a:gd name="connsiteX24" fmla="*/ 417572 w 778552"/>
                      <a:gd name="connsiteY24" fmla="*/ -228 h 572217"/>
                      <a:gd name="connsiteX25" fmla="*/ 425012 w 778552"/>
                      <a:gd name="connsiteY25" fmla="*/ 198197 h 572217"/>
                      <a:gd name="connsiteX26" fmla="*/ 460706 w 778552"/>
                      <a:gd name="connsiteY26" fmla="*/ 127536 h 572217"/>
                      <a:gd name="connsiteX27" fmla="*/ 477332 w 778552"/>
                      <a:gd name="connsiteY27" fmla="*/ 241068 h 572217"/>
                      <a:gd name="connsiteX28" fmla="*/ 522402 w 778552"/>
                      <a:gd name="connsiteY28" fmla="*/ 58958 h 572217"/>
                      <a:gd name="connsiteX29" fmla="*/ 532906 w 778552"/>
                      <a:gd name="connsiteY29" fmla="*/ 108411 h 572217"/>
                      <a:gd name="connsiteX30" fmla="*/ 569412 w 778552"/>
                      <a:gd name="connsiteY30" fmla="*/ 66387 h 572217"/>
                      <a:gd name="connsiteX31" fmla="*/ 553658 w 778552"/>
                      <a:gd name="connsiteY31" fmla="*/ 187682 h 572217"/>
                      <a:gd name="connsiteX32" fmla="*/ 608730 w 778552"/>
                      <a:gd name="connsiteY32" fmla="*/ 130466 h 572217"/>
                      <a:gd name="connsiteX33" fmla="*/ 576414 w 778552"/>
                      <a:gd name="connsiteY33" fmla="*/ 224476 h 572217"/>
                      <a:gd name="connsiteX34" fmla="*/ 638234 w 778552"/>
                      <a:gd name="connsiteY34" fmla="*/ 182732 h 572217"/>
                      <a:gd name="connsiteX35" fmla="*/ 626607 w 778552"/>
                      <a:gd name="connsiteY35" fmla="*/ 413168 h 572217"/>
                      <a:gd name="connsiteX36" fmla="*/ 678365 w 778552"/>
                      <a:gd name="connsiteY36" fmla="*/ 304024 h 572217"/>
                      <a:gd name="connsiteX37" fmla="*/ 654111 w 778552"/>
                      <a:gd name="connsiteY37" fmla="*/ 458794 h 572217"/>
                      <a:gd name="connsiteX38" fmla="*/ 733685 w 778552"/>
                      <a:gd name="connsiteY38" fmla="*/ 338513 h 572217"/>
                      <a:gd name="connsiteX39" fmla="*/ 717182 w 778552"/>
                      <a:gd name="connsiteY39" fmla="*/ 512860 h 572217"/>
                      <a:gd name="connsiteX40" fmla="*/ 778441 w 778552"/>
                      <a:gd name="connsiteY40" fmla="*/ 440681 h 572217"/>
                      <a:gd name="connsiteX41" fmla="*/ 740624 w 778552"/>
                      <a:gd name="connsiteY41" fmla="*/ 571990 h 572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778552" h="572217">
                        <a:moveTo>
                          <a:pt x="19641" y="566523"/>
                        </a:moveTo>
                        <a:lnTo>
                          <a:pt x="-112" y="517016"/>
                        </a:lnTo>
                        <a:lnTo>
                          <a:pt x="39270" y="539858"/>
                        </a:lnTo>
                        <a:lnTo>
                          <a:pt x="38146" y="480391"/>
                        </a:lnTo>
                        <a:lnTo>
                          <a:pt x="78277" y="514203"/>
                        </a:lnTo>
                        <a:lnTo>
                          <a:pt x="54836" y="422331"/>
                        </a:lnTo>
                        <a:lnTo>
                          <a:pt x="88216" y="505763"/>
                        </a:lnTo>
                        <a:lnTo>
                          <a:pt x="74837" y="378224"/>
                        </a:lnTo>
                        <a:lnTo>
                          <a:pt x="107404" y="412148"/>
                        </a:lnTo>
                        <a:lnTo>
                          <a:pt x="99405" y="335917"/>
                        </a:lnTo>
                        <a:lnTo>
                          <a:pt x="159038" y="406915"/>
                        </a:lnTo>
                        <a:lnTo>
                          <a:pt x="105655" y="266322"/>
                        </a:lnTo>
                        <a:lnTo>
                          <a:pt x="166789" y="314818"/>
                        </a:lnTo>
                        <a:lnTo>
                          <a:pt x="131347" y="222047"/>
                        </a:lnTo>
                        <a:lnTo>
                          <a:pt x="192418" y="317464"/>
                        </a:lnTo>
                        <a:lnTo>
                          <a:pt x="160349" y="220079"/>
                        </a:lnTo>
                        <a:lnTo>
                          <a:pt x="222170" y="317184"/>
                        </a:lnTo>
                        <a:lnTo>
                          <a:pt x="196291" y="188913"/>
                        </a:lnTo>
                        <a:lnTo>
                          <a:pt x="277241" y="245454"/>
                        </a:lnTo>
                        <a:lnTo>
                          <a:pt x="256051" y="91079"/>
                        </a:lnTo>
                        <a:lnTo>
                          <a:pt x="287618" y="126971"/>
                        </a:lnTo>
                        <a:lnTo>
                          <a:pt x="310434" y="152176"/>
                        </a:lnTo>
                        <a:lnTo>
                          <a:pt x="323121" y="31051"/>
                        </a:lnTo>
                        <a:lnTo>
                          <a:pt x="372629" y="171868"/>
                        </a:lnTo>
                        <a:lnTo>
                          <a:pt x="417572" y="-228"/>
                        </a:lnTo>
                        <a:cubicBezTo>
                          <a:pt x="417572" y="-228"/>
                          <a:pt x="423012" y="206637"/>
                          <a:pt x="425012" y="198197"/>
                        </a:cubicBezTo>
                        <a:cubicBezTo>
                          <a:pt x="427012" y="189757"/>
                          <a:pt x="460706" y="127536"/>
                          <a:pt x="460706" y="127536"/>
                        </a:cubicBezTo>
                        <a:lnTo>
                          <a:pt x="477332" y="241068"/>
                        </a:lnTo>
                        <a:lnTo>
                          <a:pt x="522402" y="58958"/>
                        </a:lnTo>
                        <a:lnTo>
                          <a:pt x="532906" y="108411"/>
                        </a:lnTo>
                        <a:lnTo>
                          <a:pt x="569412" y="66387"/>
                        </a:lnTo>
                        <a:lnTo>
                          <a:pt x="553658" y="187682"/>
                        </a:lnTo>
                        <a:lnTo>
                          <a:pt x="608730" y="130466"/>
                        </a:lnTo>
                        <a:lnTo>
                          <a:pt x="576414" y="224476"/>
                        </a:lnTo>
                        <a:lnTo>
                          <a:pt x="638234" y="182732"/>
                        </a:lnTo>
                        <a:lnTo>
                          <a:pt x="626607" y="413168"/>
                        </a:lnTo>
                        <a:lnTo>
                          <a:pt x="678365" y="304024"/>
                        </a:lnTo>
                        <a:lnTo>
                          <a:pt x="654111" y="458794"/>
                        </a:lnTo>
                        <a:cubicBezTo>
                          <a:pt x="654111" y="458794"/>
                          <a:pt x="733498" y="331649"/>
                          <a:pt x="733685" y="338513"/>
                        </a:cubicBezTo>
                        <a:cubicBezTo>
                          <a:pt x="733872" y="345377"/>
                          <a:pt x="713183" y="518713"/>
                          <a:pt x="717182" y="512860"/>
                        </a:cubicBezTo>
                        <a:cubicBezTo>
                          <a:pt x="721185" y="507008"/>
                          <a:pt x="778441" y="440681"/>
                          <a:pt x="778441" y="440681"/>
                        </a:cubicBezTo>
                        <a:lnTo>
                          <a:pt x="740624" y="571990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dirty="0"/>
                  </a:p>
                </p:txBody>
              </p:sp>
              <p:sp>
                <p:nvSpPr>
                  <p:cNvPr id="268" name="Полилиния: фигура 267">
                    <a:extLst>
                      <a:ext uri="{FF2B5EF4-FFF2-40B4-BE49-F238E27FC236}">
                        <a16:creationId xmlns:a16="http://schemas.microsoft.com/office/drawing/2014/main" id="{3EA7FEC9-6F29-4A04-AA69-F683E10A7ED2}"/>
                      </a:ext>
                    </a:extLst>
                  </p:cNvPr>
                  <p:cNvSpPr/>
                  <p:nvPr/>
                </p:nvSpPr>
                <p:spPr>
                  <a:xfrm>
                    <a:off x="9402461" y="1972396"/>
                    <a:ext cx="708669" cy="466333"/>
                  </a:xfrm>
                  <a:custGeom>
                    <a:avLst/>
                    <a:gdLst>
                      <a:gd name="connsiteX0" fmla="*/ 13702 w 708669"/>
                      <a:gd name="connsiteY0" fmla="*/ 466107 h 466333"/>
                      <a:gd name="connsiteX1" fmla="*/ -112 w 708669"/>
                      <a:gd name="connsiteY1" fmla="*/ 444222 h 466333"/>
                      <a:gd name="connsiteX2" fmla="*/ 35832 w 708669"/>
                      <a:gd name="connsiteY2" fmla="*/ 463462 h 466333"/>
                      <a:gd name="connsiteX3" fmla="*/ 27017 w 708669"/>
                      <a:gd name="connsiteY3" fmla="*/ 418680 h 466333"/>
                      <a:gd name="connsiteX4" fmla="*/ 76525 w 708669"/>
                      <a:gd name="connsiteY4" fmla="*/ 459751 h 466333"/>
                      <a:gd name="connsiteX5" fmla="*/ 60648 w 708669"/>
                      <a:gd name="connsiteY5" fmla="*/ 324111 h 466333"/>
                      <a:gd name="connsiteX6" fmla="*/ 91402 w 708669"/>
                      <a:gd name="connsiteY6" fmla="*/ 348022 h 466333"/>
                      <a:gd name="connsiteX7" fmla="*/ 95278 w 708669"/>
                      <a:gd name="connsiteY7" fmla="*/ 286193 h 466333"/>
                      <a:gd name="connsiteX8" fmla="*/ 146849 w 708669"/>
                      <a:gd name="connsiteY8" fmla="*/ 369570 h 466333"/>
                      <a:gd name="connsiteX9" fmla="*/ 143160 w 708669"/>
                      <a:gd name="connsiteY9" fmla="*/ 302004 h 466333"/>
                      <a:gd name="connsiteX10" fmla="*/ 166040 w 708669"/>
                      <a:gd name="connsiteY10" fmla="*/ 313086 h 466333"/>
                      <a:gd name="connsiteX11" fmla="*/ 126471 w 708669"/>
                      <a:gd name="connsiteY11" fmla="*/ 228473 h 466333"/>
                      <a:gd name="connsiteX12" fmla="*/ 177603 w 708669"/>
                      <a:gd name="connsiteY12" fmla="*/ 284902 h 466333"/>
                      <a:gd name="connsiteX13" fmla="*/ 177477 w 708669"/>
                      <a:gd name="connsiteY13" fmla="*/ 224704 h 466333"/>
                      <a:gd name="connsiteX14" fmla="*/ 220048 w 708669"/>
                      <a:gd name="connsiteY14" fmla="*/ 272073 h 466333"/>
                      <a:gd name="connsiteX15" fmla="*/ 201295 w 708669"/>
                      <a:gd name="connsiteY15" fmla="*/ 139526 h 466333"/>
                      <a:gd name="connsiteX16" fmla="*/ 255866 w 708669"/>
                      <a:gd name="connsiteY16" fmla="*/ 195110 h 466333"/>
                      <a:gd name="connsiteX17" fmla="*/ 255990 w 708669"/>
                      <a:gd name="connsiteY17" fmla="*/ 158766 h 466333"/>
                      <a:gd name="connsiteX18" fmla="*/ 255990 w 708669"/>
                      <a:gd name="connsiteY18" fmla="*/ 158766 h 466333"/>
                      <a:gd name="connsiteX19" fmla="*/ 300873 w 708669"/>
                      <a:gd name="connsiteY19" fmla="*/ 196234 h 466333"/>
                      <a:gd name="connsiteX20" fmla="*/ 257491 w 708669"/>
                      <a:gd name="connsiteY20" fmla="*/ 70213 h 466333"/>
                      <a:gd name="connsiteX21" fmla="*/ 315499 w 708669"/>
                      <a:gd name="connsiteY21" fmla="*/ 162027 h 466333"/>
                      <a:gd name="connsiteX22" fmla="*/ 311185 w 708669"/>
                      <a:gd name="connsiteY22" fmla="*/ 19916 h 466333"/>
                      <a:gd name="connsiteX23" fmla="*/ 346940 w 708669"/>
                      <a:gd name="connsiteY23" fmla="*/ 157919 h 466333"/>
                      <a:gd name="connsiteX24" fmla="*/ 380383 w 708669"/>
                      <a:gd name="connsiteY24" fmla="*/ -226 h 466333"/>
                      <a:gd name="connsiteX25" fmla="*/ 380509 w 708669"/>
                      <a:gd name="connsiteY25" fmla="*/ 181040 h 466333"/>
                      <a:gd name="connsiteX26" fmla="*/ 416578 w 708669"/>
                      <a:gd name="connsiteY26" fmla="*/ 98677 h 466333"/>
                      <a:gd name="connsiteX27" fmla="*/ 456585 w 708669"/>
                      <a:gd name="connsiteY27" fmla="*/ 192517 h 466333"/>
                      <a:gd name="connsiteX28" fmla="*/ 505718 w 708669"/>
                      <a:gd name="connsiteY28" fmla="*/ 25483 h 466333"/>
                      <a:gd name="connsiteX29" fmla="*/ 495967 w 708669"/>
                      <a:gd name="connsiteY29" fmla="*/ 207593 h 466333"/>
                      <a:gd name="connsiteX30" fmla="*/ 533343 w 708669"/>
                      <a:gd name="connsiteY30" fmla="*/ 121516 h 466333"/>
                      <a:gd name="connsiteX31" fmla="*/ 535095 w 708669"/>
                      <a:gd name="connsiteY31" fmla="*/ 246750 h 466333"/>
                      <a:gd name="connsiteX32" fmla="*/ 601293 w 708669"/>
                      <a:gd name="connsiteY32" fmla="*/ 99688 h 466333"/>
                      <a:gd name="connsiteX33" fmla="*/ 586539 w 708669"/>
                      <a:gd name="connsiteY33" fmla="*/ 343290 h 466333"/>
                      <a:gd name="connsiteX34" fmla="*/ 617795 w 708669"/>
                      <a:gd name="connsiteY34" fmla="*/ 305315 h 466333"/>
                      <a:gd name="connsiteX35" fmla="*/ 620671 w 708669"/>
                      <a:gd name="connsiteY35" fmla="*/ 395386 h 466333"/>
                      <a:gd name="connsiteX36" fmla="*/ 674991 w 708669"/>
                      <a:gd name="connsiteY36" fmla="*/ 299915 h 466333"/>
                      <a:gd name="connsiteX37" fmla="*/ 664052 w 708669"/>
                      <a:gd name="connsiteY37" fmla="*/ 429705 h 466333"/>
                      <a:gd name="connsiteX38" fmla="*/ 708558 w 708669"/>
                      <a:gd name="connsiteY38" fmla="*/ 411534 h 466333"/>
                      <a:gd name="connsiteX39" fmla="*/ 677428 w 708669"/>
                      <a:gd name="connsiteY39" fmla="*/ 465148 h 466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708669" h="466333">
                        <a:moveTo>
                          <a:pt x="13702" y="466107"/>
                        </a:moveTo>
                        <a:lnTo>
                          <a:pt x="-112" y="444222"/>
                        </a:lnTo>
                        <a:lnTo>
                          <a:pt x="35832" y="463462"/>
                        </a:lnTo>
                        <a:lnTo>
                          <a:pt x="27017" y="418680"/>
                        </a:lnTo>
                        <a:lnTo>
                          <a:pt x="76525" y="459751"/>
                        </a:lnTo>
                        <a:lnTo>
                          <a:pt x="60648" y="324111"/>
                        </a:lnTo>
                        <a:lnTo>
                          <a:pt x="91402" y="348022"/>
                        </a:lnTo>
                        <a:lnTo>
                          <a:pt x="95278" y="286193"/>
                        </a:lnTo>
                        <a:lnTo>
                          <a:pt x="146849" y="369570"/>
                        </a:lnTo>
                        <a:lnTo>
                          <a:pt x="143160" y="302004"/>
                        </a:lnTo>
                        <a:lnTo>
                          <a:pt x="166040" y="313086"/>
                        </a:lnTo>
                        <a:lnTo>
                          <a:pt x="126471" y="228473"/>
                        </a:lnTo>
                        <a:lnTo>
                          <a:pt x="177603" y="284902"/>
                        </a:lnTo>
                        <a:lnTo>
                          <a:pt x="177477" y="224704"/>
                        </a:lnTo>
                        <a:lnTo>
                          <a:pt x="220048" y="272073"/>
                        </a:lnTo>
                        <a:lnTo>
                          <a:pt x="201295" y="139526"/>
                        </a:lnTo>
                        <a:lnTo>
                          <a:pt x="255866" y="195110"/>
                        </a:lnTo>
                        <a:lnTo>
                          <a:pt x="255990" y="158766"/>
                        </a:lnTo>
                        <a:cubicBezTo>
                          <a:pt x="255990" y="158766"/>
                          <a:pt x="241738" y="145320"/>
                          <a:pt x="255990" y="158766"/>
                        </a:cubicBezTo>
                        <a:cubicBezTo>
                          <a:pt x="270242" y="172211"/>
                          <a:pt x="300873" y="196234"/>
                          <a:pt x="300873" y="196234"/>
                        </a:cubicBezTo>
                        <a:lnTo>
                          <a:pt x="257491" y="70213"/>
                        </a:lnTo>
                        <a:lnTo>
                          <a:pt x="315499" y="162027"/>
                        </a:lnTo>
                        <a:lnTo>
                          <a:pt x="311185" y="19916"/>
                        </a:lnTo>
                        <a:lnTo>
                          <a:pt x="346940" y="157919"/>
                        </a:lnTo>
                        <a:lnTo>
                          <a:pt x="380383" y="-226"/>
                        </a:lnTo>
                        <a:lnTo>
                          <a:pt x="380509" y="181040"/>
                        </a:lnTo>
                        <a:lnTo>
                          <a:pt x="416578" y="98677"/>
                        </a:lnTo>
                        <a:lnTo>
                          <a:pt x="456585" y="192517"/>
                        </a:lnTo>
                        <a:lnTo>
                          <a:pt x="505718" y="25483"/>
                        </a:lnTo>
                        <a:cubicBezTo>
                          <a:pt x="505718" y="25483"/>
                          <a:pt x="491402" y="215526"/>
                          <a:pt x="495967" y="207593"/>
                        </a:cubicBezTo>
                        <a:cubicBezTo>
                          <a:pt x="500528" y="199660"/>
                          <a:pt x="533343" y="121516"/>
                          <a:pt x="533343" y="121516"/>
                        </a:cubicBezTo>
                        <a:cubicBezTo>
                          <a:pt x="533343" y="121516"/>
                          <a:pt x="532845" y="254231"/>
                          <a:pt x="535095" y="246750"/>
                        </a:cubicBezTo>
                        <a:cubicBezTo>
                          <a:pt x="537346" y="239270"/>
                          <a:pt x="601293" y="99688"/>
                          <a:pt x="601293" y="99688"/>
                        </a:cubicBezTo>
                        <a:lnTo>
                          <a:pt x="586539" y="343290"/>
                        </a:lnTo>
                        <a:lnTo>
                          <a:pt x="617795" y="305315"/>
                        </a:lnTo>
                        <a:lnTo>
                          <a:pt x="620671" y="395386"/>
                        </a:lnTo>
                        <a:lnTo>
                          <a:pt x="674991" y="299915"/>
                        </a:lnTo>
                        <a:lnTo>
                          <a:pt x="664052" y="429705"/>
                        </a:lnTo>
                        <a:lnTo>
                          <a:pt x="708558" y="411534"/>
                        </a:lnTo>
                        <a:lnTo>
                          <a:pt x="677428" y="465148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69" name="Полилиния: фигура 268">
                    <a:extLst>
                      <a:ext uri="{FF2B5EF4-FFF2-40B4-BE49-F238E27FC236}">
                        <a16:creationId xmlns:a16="http://schemas.microsoft.com/office/drawing/2014/main" id="{86384EF4-F178-40DE-9B7E-4C77FB366337}"/>
                      </a:ext>
                    </a:extLst>
                  </p:cNvPr>
                  <p:cNvSpPr/>
                  <p:nvPr/>
                </p:nvSpPr>
                <p:spPr>
                  <a:xfrm>
                    <a:off x="9490106" y="2111430"/>
                    <a:ext cx="601969" cy="329656"/>
                  </a:xfrm>
                  <a:custGeom>
                    <a:avLst/>
                    <a:gdLst>
                      <a:gd name="connsiteX0" fmla="*/ 26019 w 601969"/>
                      <a:gd name="connsiteY0" fmla="*/ 323418 h 329656"/>
                      <a:gd name="connsiteX1" fmla="*/ -111 w 601969"/>
                      <a:gd name="connsiteY1" fmla="*/ 248086 h 329656"/>
                      <a:gd name="connsiteX2" fmla="*/ 37459 w 601969"/>
                      <a:gd name="connsiteY2" fmla="*/ 277509 h 329656"/>
                      <a:gd name="connsiteX3" fmla="*/ 24019 w 601969"/>
                      <a:gd name="connsiteY3" fmla="*/ 211628 h 329656"/>
                      <a:gd name="connsiteX4" fmla="*/ 77714 w 601969"/>
                      <a:gd name="connsiteY4" fmla="*/ 271037 h 329656"/>
                      <a:gd name="connsiteX5" fmla="*/ 76463 w 601969"/>
                      <a:gd name="connsiteY5" fmla="*/ 197843 h 329656"/>
                      <a:gd name="connsiteX6" fmla="*/ 130284 w 601969"/>
                      <a:gd name="connsiteY6" fmla="*/ 233061 h 329656"/>
                      <a:gd name="connsiteX7" fmla="*/ 97781 w 601969"/>
                      <a:gd name="connsiteY7" fmla="*/ 142653 h 329656"/>
                      <a:gd name="connsiteX8" fmla="*/ 161664 w 601969"/>
                      <a:gd name="connsiteY8" fmla="*/ 222261 h 329656"/>
                      <a:gd name="connsiteX9" fmla="*/ 145289 w 601969"/>
                      <a:gd name="connsiteY9" fmla="*/ 69575 h 329656"/>
                      <a:gd name="connsiteX10" fmla="*/ 201986 w 601969"/>
                      <a:gd name="connsiteY10" fmla="*/ 210505 h 329656"/>
                      <a:gd name="connsiteX11" fmla="*/ 196485 w 601969"/>
                      <a:gd name="connsiteY11" fmla="*/ 85610 h 329656"/>
                      <a:gd name="connsiteX12" fmla="*/ 237616 w 601969"/>
                      <a:gd name="connsiteY12" fmla="*/ 119085 h 329656"/>
                      <a:gd name="connsiteX13" fmla="*/ 228239 w 601969"/>
                      <a:gd name="connsiteY13" fmla="*/ 31207 h 329656"/>
                      <a:gd name="connsiteX14" fmla="*/ 269745 w 601969"/>
                      <a:gd name="connsiteY14" fmla="*/ 123978 h 329656"/>
                      <a:gd name="connsiteX15" fmla="*/ 270243 w 601969"/>
                      <a:gd name="connsiteY15" fmla="*/ 29406 h 329656"/>
                      <a:gd name="connsiteX16" fmla="*/ 309562 w 601969"/>
                      <a:gd name="connsiteY16" fmla="*/ 125497 h 329656"/>
                      <a:gd name="connsiteX17" fmla="*/ 325626 w 601969"/>
                      <a:gd name="connsiteY17" fmla="*/ 95 h 329656"/>
                      <a:gd name="connsiteX18" fmla="*/ 353819 w 601969"/>
                      <a:gd name="connsiteY18" fmla="*/ 146313 h 329656"/>
                      <a:gd name="connsiteX19" fmla="*/ 381448 w 601969"/>
                      <a:gd name="connsiteY19" fmla="*/ 56072 h 329656"/>
                      <a:gd name="connsiteX20" fmla="*/ 404140 w 601969"/>
                      <a:gd name="connsiteY20" fmla="*/ 99560 h 329656"/>
                      <a:gd name="connsiteX21" fmla="*/ 434145 w 601969"/>
                      <a:gd name="connsiteY21" fmla="*/ 34694 h 329656"/>
                      <a:gd name="connsiteX22" fmla="*/ 432958 w 601969"/>
                      <a:gd name="connsiteY22" fmla="*/ 144117 h 329656"/>
                      <a:gd name="connsiteX23" fmla="*/ 490528 w 601969"/>
                      <a:gd name="connsiteY23" fmla="*/ 80657 h 329656"/>
                      <a:gd name="connsiteX24" fmla="*/ 477463 w 601969"/>
                      <a:gd name="connsiteY24" fmla="*/ 207689 h 329656"/>
                      <a:gd name="connsiteX25" fmla="*/ 494340 w 601969"/>
                      <a:gd name="connsiteY25" fmla="*/ 196719 h 329656"/>
                      <a:gd name="connsiteX26" fmla="*/ 489966 w 601969"/>
                      <a:gd name="connsiteY26" fmla="*/ 235539 h 329656"/>
                      <a:gd name="connsiteX27" fmla="*/ 517908 w 601969"/>
                      <a:gd name="connsiteY27" fmla="*/ 192726 h 329656"/>
                      <a:gd name="connsiteX28" fmla="*/ 512782 w 601969"/>
                      <a:gd name="connsiteY28" fmla="*/ 288591 h 329656"/>
                      <a:gd name="connsiteX29" fmla="*/ 567041 w 601969"/>
                      <a:gd name="connsiteY29" fmla="*/ 226088 h 329656"/>
                      <a:gd name="connsiteX30" fmla="*/ 552164 w 601969"/>
                      <a:gd name="connsiteY30" fmla="*/ 316101 h 329656"/>
                      <a:gd name="connsiteX31" fmla="*/ 601859 w 601969"/>
                      <a:gd name="connsiteY31" fmla="*/ 290052 h 329656"/>
                      <a:gd name="connsiteX32" fmla="*/ 571917 w 601969"/>
                      <a:gd name="connsiteY32" fmla="*/ 329434 h 329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601969" h="329656">
                        <a:moveTo>
                          <a:pt x="26019" y="323418"/>
                        </a:moveTo>
                        <a:lnTo>
                          <a:pt x="-111" y="248086"/>
                        </a:lnTo>
                        <a:cubicBezTo>
                          <a:pt x="-111" y="248086"/>
                          <a:pt x="37208" y="284430"/>
                          <a:pt x="37459" y="277509"/>
                        </a:cubicBezTo>
                        <a:cubicBezTo>
                          <a:pt x="37709" y="270590"/>
                          <a:pt x="24019" y="211628"/>
                          <a:pt x="24019" y="211628"/>
                        </a:cubicBezTo>
                        <a:lnTo>
                          <a:pt x="77714" y="271037"/>
                        </a:lnTo>
                        <a:lnTo>
                          <a:pt x="76463" y="197843"/>
                        </a:lnTo>
                        <a:lnTo>
                          <a:pt x="130284" y="233061"/>
                        </a:lnTo>
                        <a:lnTo>
                          <a:pt x="97781" y="142653"/>
                        </a:lnTo>
                        <a:lnTo>
                          <a:pt x="161664" y="222261"/>
                        </a:lnTo>
                        <a:lnTo>
                          <a:pt x="145289" y="69575"/>
                        </a:lnTo>
                        <a:cubicBezTo>
                          <a:pt x="145289" y="69575"/>
                          <a:pt x="200859" y="218662"/>
                          <a:pt x="201986" y="210505"/>
                        </a:cubicBezTo>
                        <a:cubicBezTo>
                          <a:pt x="203109" y="202347"/>
                          <a:pt x="196485" y="85610"/>
                          <a:pt x="196485" y="85610"/>
                        </a:cubicBezTo>
                        <a:lnTo>
                          <a:pt x="237616" y="119085"/>
                        </a:lnTo>
                        <a:lnTo>
                          <a:pt x="228239" y="31207"/>
                        </a:lnTo>
                        <a:lnTo>
                          <a:pt x="269745" y="123978"/>
                        </a:lnTo>
                        <a:cubicBezTo>
                          <a:pt x="269745" y="123978"/>
                          <a:pt x="264869" y="21418"/>
                          <a:pt x="270243" y="29406"/>
                        </a:cubicBezTo>
                        <a:cubicBezTo>
                          <a:pt x="275620" y="37394"/>
                          <a:pt x="305061" y="138717"/>
                          <a:pt x="309562" y="125497"/>
                        </a:cubicBezTo>
                        <a:cubicBezTo>
                          <a:pt x="314063" y="112276"/>
                          <a:pt x="325191" y="-7164"/>
                          <a:pt x="325626" y="95"/>
                        </a:cubicBezTo>
                        <a:cubicBezTo>
                          <a:pt x="326064" y="7354"/>
                          <a:pt x="353819" y="146313"/>
                          <a:pt x="353819" y="146313"/>
                        </a:cubicBezTo>
                        <a:lnTo>
                          <a:pt x="381448" y="56072"/>
                        </a:lnTo>
                        <a:lnTo>
                          <a:pt x="404140" y="99560"/>
                        </a:lnTo>
                        <a:lnTo>
                          <a:pt x="434145" y="34694"/>
                        </a:lnTo>
                        <a:cubicBezTo>
                          <a:pt x="434145" y="34694"/>
                          <a:pt x="434520" y="122572"/>
                          <a:pt x="432958" y="144117"/>
                        </a:cubicBezTo>
                        <a:cubicBezTo>
                          <a:pt x="431396" y="165665"/>
                          <a:pt x="490528" y="80657"/>
                          <a:pt x="490528" y="80657"/>
                        </a:cubicBezTo>
                        <a:lnTo>
                          <a:pt x="477463" y="207689"/>
                        </a:lnTo>
                        <a:lnTo>
                          <a:pt x="494340" y="196719"/>
                        </a:lnTo>
                        <a:lnTo>
                          <a:pt x="489966" y="235539"/>
                        </a:lnTo>
                        <a:lnTo>
                          <a:pt x="517908" y="192726"/>
                        </a:lnTo>
                        <a:lnTo>
                          <a:pt x="512782" y="288591"/>
                        </a:lnTo>
                        <a:lnTo>
                          <a:pt x="567041" y="226088"/>
                        </a:lnTo>
                        <a:lnTo>
                          <a:pt x="552164" y="316101"/>
                        </a:lnTo>
                        <a:lnTo>
                          <a:pt x="601859" y="290052"/>
                        </a:lnTo>
                        <a:lnTo>
                          <a:pt x="571917" y="329434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70" name="Полилиния: фигура 269">
                    <a:extLst>
                      <a:ext uri="{FF2B5EF4-FFF2-40B4-BE49-F238E27FC236}">
                        <a16:creationId xmlns:a16="http://schemas.microsoft.com/office/drawing/2014/main" id="{8C9561FC-AFB7-490A-9673-D5EF904C87D0}"/>
                      </a:ext>
                    </a:extLst>
                  </p:cNvPr>
                  <p:cNvSpPr/>
                  <p:nvPr/>
                </p:nvSpPr>
                <p:spPr>
                  <a:xfrm>
                    <a:off x="9536046" y="2326831"/>
                    <a:ext cx="208219" cy="115950"/>
                  </a:xfrm>
                  <a:custGeom>
                    <a:avLst/>
                    <a:gdLst>
                      <a:gd name="connsiteX0" fmla="*/ 15572 w 208219"/>
                      <a:gd name="connsiteY0" fmla="*/ 114159 h 115950"/>
                      <a:gd name="connsiteX1" fmla="*/ -118 w 208219"/>
                      <a:gd name="connsiteY1" fmla="*/ 51261 h 115950"/>
                      <a:gd name="connsiteX2" fmla="*/ 45514 w 208219"/>
                      <a:gd name="connsiteY2" fmla="*/ 91430 h 115950"/>
                      <a:gd name="connsiteX3" fmla="*/ 49327 w 208219"/>
                      <a:gd name="connsiteY3" fmla="*/ 29318 h 115950"/>
                      <a:gd name="connsiteX4" fmla="*/ 101209 w 208219"/>
                      <a:gd name="connsiteY4" fmla="*/ 79333 h 115950"/>
                      <a:gd name="connsiteX5" fmla="*/ 109147 w 208219"/>
                      <a:gd name="connsiteY5" fmla="*/ 16380 h 115950"/>
                      <a:gd name="connsiteX6" fmla="*/ 120400 w 208219"/>
                      <a:gd name="connsiteY6" fmla="*/ 94242 h 115950"/>
                      <a:gd name="connsiteX7" fmla="*/ 145529 w 208219"/>
                      <a:gd name="connsiteY7" fmla="*/ -218 h 115950"/>
                      <a:gd name="connsiteX8" fmla="*/ 153154 w 208219"/>
                      <a:gd name="connsiteY8" fmla="*/ 78209 h 115950"/>
                      <a:gd name="connsiteX9" fmla="*/ 189473 w 208219"/>
                      <a:gd name="connsiteY9" fmla="*/ 34326 h 115950"/>
                      <a:gd name="connsiteX10" fmla="*/ 188349 w 208219"/>
                      <a:gd name="connsiteY10" fmla="*/ 102287 h 115950"/>
                      <a:gd name="connsiteX11" fmla="*/ 208102 w 208219"/>
                      <a:gd name="connsiteY11" fmla="*/ 67631 h 115950"/>
                      <a:gd name="connsiteX12" fmla="*/ 204163 w 208219"/>
                      <a:gd name="connsiteY12" fmla="*/ 115732 h 115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8219" h="115950">
                        <a:moveTo>
                          <a:pt x="15572" y="114159"/>
                        </a:moveTo>
                        <a:lnTo>
                          <a:pt x="-118" y="51261"/>
                        </a:lnTo>
                        <a:cubicBezTo>
                          <a:pt x="-118" y="51261"/>
                          <a:pt x="44264" y="98011"/>
                          <a:pt x="45514" y="91430"/>
                        </a:cubicBezTo>
                        <a:cubicBezTo>
                          <a:pt x="46765" y="84848"/>
                          <a:pt x="49327" y="29318"/>
                          <a:pt x="49327" y="29318"/>
                        </a:cubicBezTo>
                        <a:lnTo>
                          <a:pt x="101209" y="79333"/>
                        </a:lnTo>
                        <a:lnTo>
                          <a:pt x="109147" y="16380"/>
                        </a:lnTo>
                        <a:lnTo>
                          <a:pt x="120400" y="94242"/>
                        </a:lnTo>
                        <a:lnTo>
                          <a:pt x="145529" y="-218"/>
                        </a:lnTo>
                        <a:lnTo>
                          <a:pt x="153154" y="78209"/>
                        </a:lnTo>
                        <a:lnTo>
                          <a:pt x="189473" y="34326"/>
                        </a:lnTo>
                        <a:lnTo>
                          <a:pt x="188349" y="102287"/>
                        </a:lnTo>
                        <a:lnTo>
                          <a:pt x="208102" y="67631"/>
                        </a:lnTo>
                        <a:lnTo>
                          <a:pt x="204163" y="115732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71" name="Полилиния: фигура 270">
                    <a:extLst>
                      <a:ext uri="{FF2B5EF4-FFF2-40B4-BE49-F238E27FC236}">
                        <a16:creationId xmlns:a16="http://schemas.microsoft.com/office/drawing/2014/main" id="{627E8A36-3558-4AE9-8AF6-B6B65177B064}"/>
                      </a:ext>
                    </a:extLst>
                  </p:cNvPr>
                  <p:cNvSpPr/>
                  <p:nvPr/>
                </p:nvSpPr>
                <p:spPr>
                  <a:xfrm>
                    <a:off x="9781792" y="2240117"/>
                    <a:ext cx="251724" cy="202419"/>
                  </a:xfrm>
                  <a:custGeom>
                    <a:avLst/>
                    <a:gdLst>
                      <a:gd name="connsiteX0" fmla="*/ 43152 w 251724"/>
                      <a:gd name="connsiteY0" fmla="*/ 197759 h 202419"/>
                      <a:gd name="connsiteX1" fmla="*/ -105 w 251724"/>
                      <a:gd name="connsiteY1" fmla="*/ 60710 h 202419"/>
                      <a:gd name="connsiteX2" fmla="*/ 48028 w 251724"/>
                      <a:gd name="connsiteY2" fmla="*/ 126870 h 202419"/>
                      <a:gd name="connsiteX3" fmla="*/ 33150 w 251724"/>
                      <a:gd name="connsiteY3" fmla="*/ 14689 h 202419"/>
                      <a:gd name="connsiteX4" fmla="*/ 55592 w 251724"/>
                      <a:gd name="connsiteY4" fmla="*/ 73873 h 202419"/>
                      <a:gd name="connsiteX5" fmla="*/ 87972 w 251724"/>
                      <a:gd name="connsiteY5" fmla="*/ -220 h 202419"/>
                      <a:gd name="connsiteX6" fmla="*/ 99786 w 251724"/>
                      <a:gd name="connsiteY6" fmla="*/ 103974 h 202419"/>
                      <a:gd name="connsiteX7" fmla="*/ 127852 w 251724"/>
                      <a:gd name="connsiteY7" fmla="*/ 26728 h 202419"/>
                      <a:gd name="connsiteX8" fmla="*/ 129915 w 251724"/>
                      <a:gd name="connsiteY8" fmla="*/ 114437 h 202419"/>
                      <a:gd name="connsiteX9" fmla="*/ 179547 w 251724"/>
                      <a:gd name="connsiteY9" fmla="*/ 1973 h 202419"/>
                      <a:gd name="connsiteX10" fmla="*/ 176170 w 251724"/>
                      <a:gd name="connsiteY10" fmla="*/ 98571 h 202419"/>
                      <a:gd name="connsiteX11" fmla="*/ 196986 w 251724"/>
                      <a:gd name="connsiteY11" fmla="*/ 80904 h 202419"/>
                      <a:gd name="connsiteX12" fmla="*/ 189923 w 251724"/>
                      <a:gd name="connsiteY12" fmla="*/ 149652 h 202419"/>
                      <a:gd name="connsiteX13" fmla="*/ 214615 w 251724"/>
                      <a:gd name="connsiteY13" fmla="*/ 98568 h 202419"/>
                      <a:gd name="connsiteX14" fmla="*/ 215053 w 251724"/>
                      <a:gd name="connsiteY14" fmla="*/ 181550 h 202419"/>
                      <a:gd name="connsiteX15" fmla="*/ 251620 w 251724"/>
                      <a:gd name="connsiteY15" fmla="*/ 150384 h 202419"/>
                      <a:gd name="connsiteX16" fmla="*/ 239053 w 251724"/>
                      <a:gd name="connsiteY16" fmla="*/ 202199 h 202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1724" h="202419">
                        <a:moveTo>
                          <a:pt x="43152" y="197759"/>
                        </a:moveTo>
                        <a:lnTo>
                          <a:pt x="-105" y="60710"/>
                        </a:lnTo>
                        <a:lnTo>
                          <a:pt x="48028" y="126870"/>
                        </a:lnTo>
                        <a:lnTo>
                          <a:pt x="33150" y="14689"/>
                        </a:lnTo>
                        <a:cubicBezTo>
                          <a:pt x="33150" y="14689"/>
                          <a:pt x="51653" y="82143"/>
                          <a:pt x="55592" y="73873"/>
                        </a:cubicBezTo>
                        <a:cubicBezTo>
                          <a:pt x="59528" y="65603"/>
                          <a:pt x="87972" y="-220"/>
                          <a:pt x="87972" y="-220"/>
                        </a:cubicBezTo>
                        <a:lnTo>
                          <a:pt x="99786" y="103974"/>
                        </a:lnTo>
                        <a:lnTo>
                          <a:pt x="127852" y="26728"/>
                        </a:lnTo>
                        <a:cubicBezTo>
                          <a:pt x="127852" y="26728"/>
                          <a:pt x="123913" y="123439"/>
                          <a:pt x="129915" y="114437"/>
                        </a:cubicBezTo>
                        <a:cubicBezTo>
                          <a:pt x="135915" y="105435"/>
                          <a:pt x="179547" y="1973"/>
                          <a:pt x="179547" y="1973"/>
                        </a:cubicBezTo>
                        <a:lnTo>
                          <a:pt x="176170" y="98571"/>
                        </a:lnTo>
                        <a:lnTo>
                          <a:pt x="196986" y="80904"/>
                        </a:lnTo>
                        <a:lnTo>
                          <a:pt x="189923" y="149652"/>
                        </a:lnTo>
                        <a:lnTo>
                          <a:pt x="214615" y="98568"/>
                        </a:lnTo>
                        <a:lnTo>
                          <a:pt x="215053" y="181550"/>
                        </a:lnTo>
                        <a:lnTo>
                          <a:pt x="251620" y="150384"/>
                        </a:lnTo>
                        <a:lnTo>
                          <a:pt x="239053" y="202199"/>
                        </a:lnTo>
                        <a:close/>
                      </a:path>
                    </a:pathLst>
                  </a:custGeom>
                  <a:grpFill/>
                  <a:ln w="28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</p:grpSp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499B966D-1DB6-4255-8BD6-3871A0661A66}"/>
                  </a:ext>
                </a:extLst>
              </p:cNvPr>
              <p:cNvGrpSpPr/>
              <p:nvPr/>
            </p:nvGrpSpPr>
            <p:grpSpPr>
              <a:xfrm>
                <a:off x="9632975" y="824412"/>
                <a:ext cx="333062" cy="369332"/>
                <a:chOff x="6917483" y="1535612"/>
                <a:chExt cx="510933" cy="569376"/>
              </a:xfrm>
            </p:grpSpPr>
            <p:pic>
              <p:nvPicPr>
                <p:cNvPr id="16" name="Рисунок 15">
                  <a:extLst>
                    <a:ext uri="{FF2B5EF4-FFF2-40B4-BE49-F238E27FC236}">
                      <a16:creationId xmlns:a16="http://schemas.microsoft.com/office/drawing/2014/main" id="{C94DE7A1-DC16-457A-B114-4C62C7C113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786623">
                  <a:off x="7020249" y="1535612"/>
                  <a:ext cx="226057" cy="294165"/>
                </a:xfrm>
                <a:prstGeom prst="rect">
                  <a:avLst/>
                </a:prstGeom>
              </p:spPr>
            </p:pic>
            <p:pic>
              <p:nvPicPr>
                <p:cNvPr id="17" name="Рисунок 16">
                  <a:extLst>
                    <a:ext uri="{FF2B5EF4-FFF2-40B4-BE49-F238E27FC236}">
                      <a16:creationId xmlns:a16="http://schemas.microsoft.com/office/drawing/2014/main" id="{14396DBE-041A-4A06-823D-B85FE1092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1179141">
                  <a:off x="7202359" y="1746757"/>
                  <a:ext cx="226057" cy="294165"/>
                </a:xfrm>
                <a:prstGeom prst="rect">
                  <a:avLst/>
                </a:prstGeom>
              </p:spPr>
            </p:pic>
            <p:pic>
              <p:nvPicPr>
                <p:cNvPr id="18" name="Рисунок 17">
                  <a:extLst>
                    <a:ext uri="{FF2B5EF4-FFF2-40B4-BE49-F238E27FC236}">
                      <a16:creationId xmlns:a16="http://schemas.microsoft.com/office/drawing/2014/main" id="{418C5CD3-C517-41DD-BD9A-E34685DA0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2488813">
                  <a:off x="6917483" y="1810823"/>
                  <a:ext cx="226058" cy="294165"/>
                </a:xfrm>
                <a:prstGeom prst="rect">
                  <a:avLst/>
                </a:prstGeom>
              </p:spPr>
            </p:pic>
          </p:grp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6FDB22FF-FA75-4C85-A418-A4DD346E1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9762836" y="509708"/>
                <a:ext cx="1989653" cy="2136581"/>
              </a:xfrm>
              <a:prstGeom prst="rect">
                <a:avLst/>
              </a:prstGeom>
            </p:spPr>
          </p:pic>
        </p:grpSp>
        <p:pic>
          <p:nvPicPr>
            <p:cNvPr id="1034" name="Picture 10" descr="Фотография на тему Черно-белая иллюстрация: трава и цветы | PressFoto">
              <a:extLst>
                <a:ext uri="{FF2B5EF4-FFF2-40B4-BE49-F238E27FC236}">
                  <a16:creationId xmlns:a16="http://schemas.microsoft.com/office/drawing/2014/main" id="{D7D0BF73-DC3D-447B-9869-3EFA3EB6E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9215" y="2013905"/>
              <a:ext cx="2930399" cy="67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10" descr="Фотография на тему Черно-белая иллюстрация: трава и цветы | PressFoto">
              <a:extLst>
                <a:ext uri="{FF2B5EF4-FFF2-40B4-BE49-F238E27FC236}">
                  <a16:creationId xmlns:a16="http://schemas.microsoft.com/office/drawing/2014/main" id="{F00B4843-56C1-4993-AC69-2374218F0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322" y="2043705"/>
              <a:ext cx="2881484" cy="64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10" descr="Фотография на тему Черно-белая иллюстрация: трава и цветы | PressFoto">
              <a:extLst>
                <a:ext uri="{FF2B5EF4-FFF2-40B4-BE49-F238E27FC236}">
                  <a16:creationId xmlns:a16="http://schemas.microsoft.com/office/drawing/2014/main" id="{C638CF2B-7E8D-4374-81A9-7050715AD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0990" y="2013905"/>
              <a:ext cx="2881484" cy="67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3" name="Picture 10" descr="Фотография на тему Черно-белая иллюстрация: трава и цветы | PressFoto">
              <a:extLst>
                <a:ext uri="{FF2B5EF4-FFF2-40B4-BE49-F238E27FC236}">
                  <a16:creationId xmlns:a16="http://schemas.microsoft.com/office/drawing/2014/main" id="{EB4F4A98-FFC5-4C80-A749-20EAFC655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033" y="2013905"/>
              <a:ext cx="2881484" cy="67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4" name="Picture 10" descr="Фотография на тему Черно-белая иллюстрация: трава и цветы | PressFoto">
              <a:extLst>
                <a:ext uri="{FF2B5EF4-FFF2-40B4-BE49-F238E27FC236}">
                  <a16:creationId xmlns:a16="http://schemas.microsoft.com/office/drawing/2014/main" id="{FA3056D4-8436-4527-956B-8F87FF724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79" y="2013905"/>
              <a:ext cx="2881484" cy="67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71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B5CA3D-EDD1-41AE-AC43-BA151BEE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рецептур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162EEED-5B5F-4E2E-9DDA-4A8EE0476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452490"/>
              </p:ext>
            </p:extLst>
          </p:nvPr>
        </p:nvGraphicFramePr>
        <p:xfrm>
          <a:off x="416976" y="1460440"/>
          <a:ext cx="5558952" cy="3662771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852389">
                  <a:extLst>
                    <a:ext uri="{9D8B030D-6E8A-4147-A177-3AD203B41FA5}">
                      <a16:colId xmlns:a16="http://schemas.microsoft.com/office/drawing/2014/main" val="4004722977"/>
                    </a:ext>
                  </a:extLst>
                </a:gridCol>
                <a:gridCol w="1235521">
                  <a:extLst>
                    <a:ext uri="{9D8B030D-6E8A-4147-A177-3AD203B41FA5}">
                      <a16:colId xmlns:a16="http://schemas.microsoft.com/office/drawing/2014/main" val="3317650579"/>
                    </a:ext>
                  </a:extLst>
                </a:gridCol>
                <a:gridCol w="1235521">
                  <a:extLst>
                    <a:ext uri="{9D8B030D-6E8A-4147-A177-3AD203B41FA5}">
                      <a16:colId xmlns:a16="http://schemas.microsoft.com/office/drawing/2014/main" val="1339375799"/>
                    </a:ext>
                  </a:extLst>
                </a:gridCol>
                <a:gridCol w="1235521">
                  <a:extLst>
                    <a:ext uri="{9D8B030D-6E8A-4147-A177-3AD203B41FA5}">
                      <a16:colId xmlns:a16="http://schemas.microsoft.com/office/drawing/2014/main" val="3017265624"/>
                    </a:ext>
                  </a:extLst>
                </a:gridCol>
              </a:tblGrid>
              <a:tr h="551818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Поток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Мас. доля в АИ‑92</a:t>
                      </a:r>
                      <a:r>
                        <a:rPr lang="ru-RU" sz="1100">
                          <a:effectLst/>
                        </a:rPr>
                        <a:t>, %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Мас. доля в АИ‑95</a:t>
                      </a:r>
                      <a:r>
                        <a:rPr lang="ru-RU" sz="1100">
                          <a:effectLst/>
                        </a:rPr>
                        <a:t>, %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Мас. доля в АИ‑98</a:t>
                      </a:r>
                      <a:r>
                        <a:rPr lang="ru-RU" sz="1100">
                          <a:effectLst/>
                        </a:rPr>
                        <a:t>, %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1984216544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н‑бутан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1,264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2,428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2,240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2202143615"/>
                  </a:ext>
                </a:extLst>
              </a:tr>
              <a:tr h="34449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АВТ-10 фр. Нк‑62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0,126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0,121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0,003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3187632104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Алкилбензин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4,988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13,219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8,837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185136309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ГО БКК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50,714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17,261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22,647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2705349883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Изомеризат Изомалк-2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6,341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12,175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11,234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39837088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Изопентан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5,810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7,514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10,293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922368003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Крекинг КТ-1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8,414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16,157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3,707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4275765755"/>
                  </a:ext>
                </a:extLst>
              </a:tr>
              <a:tr h="193703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МТБЭ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0,000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0,000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6,720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1010581011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Риформат Л-35-11/1000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16,949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9,480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17,708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2041947572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Риформат Л-35-11/600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4,672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13,826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7,157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99379066"/>
                  </a:ext>
                </a:extLst>
              </a:tr>
              <a:tr h="360238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Толуол концентрат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0,721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>
                          <a:effectLst/>
                        </a:rPr>
                        <a:t>7,817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9,453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291" marR="56291" marT="0" marB="0" anchor="ctr"/>
                </a:tc>
                <a:extLst>
                  <a:ext uri="{0D108BD9-81ED-4DB2-BD59-A6C34878D82A}">
                    <a16:rowId xmlns:a16="http://schemas.microsoft.com/office/drawing/2014/main" val="4716401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9AFB7E43-CA5C-4FA0-91D4-C2CDA2F28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815609"/>
                  </p:ext>
                </p:extLst>
              </p:nvPr>
            </p:nvGraphicFramePr>
            <p:xfrm>
              <a:off x="6333054" y="1460440"/>
              <a:ext cx="5558951" cy="3677355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00187">
                      <a:extLst>
                        <a:ext uri="{9D8B030D-6E8A-4147-A177-3AD203B41FA5}">
                          <a16:colId xmlns:a16="http://schemas.microsoft.com/office/drawing/2014/main" val="3320821154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119430593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75517617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948234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398531313"/>
                        </a:ext>
                      </a:extLst>
                    </a:gridCol>
                  </a:tblGrid>
                  <a:tr h="735474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Свойство</a:t>
                          </a:r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1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,расч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1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 для марки АИ‑92</a:t>
                          </a:r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1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,расч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100" b="1" kern="1200">
                              <a:solidFill>
                                <a:schemeClr val="lt1"/>
                              </a:solidFill>
                              <a:effectLst/>
                            </a:rPr>
                            <a:t> для марки АИ‑95</a:t>
                          </a:r>
                          <a:endParaRPr lang="ru-RU" sz="1100" b="1" kern="120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1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11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,расч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100" b="1" kern="1200">
                              <a:solidFill>
                                <a:schemeClr val="lt1"/>
                              </a:solidFill>
                              <a:effectLst/>
                            </a:rPr>
                            <a:t> для марки АИ‑98</a:t>
                          </a:r>
                          <a:endParaRPr lang="ru-RU" sz="1100" b="1" kern="120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1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100" b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ru-RU" sz="1100" b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100" b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,треб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100" b="1" kern="120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99552837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ОЧИ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92,20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95,16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98,16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92/95/98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772281"/>
                      </a:ext>
                    </a:extLst>
                  </a:tr>
                  <a:tr h="464823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Аромат. </a:t>
                          </a:r>
                          <a:r>
                            <a:rPr lang="ru-RU" sz="1100" b="1" kern="12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соед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.,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об.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32,17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33,63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34,74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35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3501231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Бензол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об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0,83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0,91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0,75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1,0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60020446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Олефины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об.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15,29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7,83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6,82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18,0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136900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Сера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мас.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0,0009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0,0010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0,0004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0,001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9433006"/>
                      </a:ext>
                    </a:extLst>
                  </a:tr>
                  <a:tr h="73738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Оксигенаты (МТБЭ</a:t>
                          </a: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), % </a:t>
                          </a: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мас.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0,00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0,00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6,72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15,0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0684916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ДНП потока, кПа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61,17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67,19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63,95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67,5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3702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9AFB7E43-CA5C-4FA0-91D4-C2CDA2F28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815609"/>
                  </p:ext>
                </p:extLst>
              </p:nvPr>
            </p:nvGraphicFramePr>
            <p:xfrm>
              <a:off x="6333054" y="1460440"/>
              <a:ext cx="5558951" cy="3677355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00187">
                      <a:extLst>
                        <a:ext uri="{9D8B030D-6E8A-4147-A177-3AD203B41FA5}">
                          <a16:colId xmlns:a16="http://schemas.microsoft.com/office/drawing/2014/main" val="3320821154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119430593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75517617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19482348"/>
                        </a:ext>
                      </a:extLst>
                    </a:gridCol>
                    <a:gridCol w="989691">
                      <a:extLst>
                        <a:ext uri="{9D8B030D-6E8A-4147-A177-3AD203B41FA5}">
                          <a16:colId xmlns:a16="http://schemas.microsoft.com/office/drawing/2014/main" val="398531313"/>
                        </a:ext>
                      </a:extLst>
                    </a:gridCol>
                  </a:tblGrid>
                  <a:tr h="744411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Свойство</a:t>
                          </a:r>
                          <a:endParaRPr lang="ru-RU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2346" r="-301852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0736" r="-200000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62963" r="-101235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60123" r="-613" b="-3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552837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ОЧИ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92,20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95,16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98,16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92/95/98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772281"/>
                      </a:ext>
                    </a:extLst>
                  </a:tr>
                  <a:tr h="470472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Аромат. соед., % об.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32,17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33,63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34,74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35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3501231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Бензол, % об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0,83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0,91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0,75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1,0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60020446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Олефины, % об.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15,29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7,83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6,82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18,0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136900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Сера, % мас.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0,0009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0,0010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0,0004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0,001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9433006"/>
                      </a:ext>
                    </a:extLst>
                  </a:tr>
                  <a:tr h="73738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Оксигенаты (МТБЭ), % мас.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0,00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0,00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6,72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15,0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06849163"/>
                      </a:ext>
                    </a:extLst>
                  </a:tr>
                  <a:tr h="345017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ДНП потока, кПа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61,17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>
                              <a:solidFill>
                                <a:schemeClr val="tx1"/>
                              </a:solidFill>
                              <a:effectLst/>
                            </a:rPr>
                            <a:t>67,19</a:t>
                          </a:r>
                          <a:endParaRPr lang="ru-RU" sz="1100" b="1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63,95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lang="ru-RU" sz="11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67,5</a:t>
                          </a:r>
                          <a:endParaRPr lang="ru-RU" sz="11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370291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Рисунок 12" descr="Мензурка">
            <a:extLst>
              <a:ext uri="{FF2B5EF4-FFF2-40B4-BE49-F238E27FC236}">
                <a16:creationId xmlns:a16="http://schemas.microsoft.com/office/drawing/2014/main" id="{AA866E81-C5B5-4ABA-A45D-25243982D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1961" y="5506145"/>
            <a:ext cx="1239983" cy="1239983"/>
          </a:xfrm>
          <a:prstGeom prst="rect">
            <a:avLst/>
          </a:prstGeom>
        </p:spPr>
      </p:pic>
      <p:pic>
        <p:nvPicPr>
          <p:cNvPr id="273" name="Рисунок 272" descr="Мензурка">
            <a:hlinkClick r:id="rId5" action="ppaction://hlinksldjump"/>
            <a:extLst>
              <a:ext uri="{FF2B5EF4-FFF2-40B4-BE49-F238E27FC236}">
                <a16:creationId xmlns:a16="http://schemas.microsoft.com/office/drawing/2014/main" id="{D7B3212F-49BA-4F5F-AA10-99090DA4E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9706" y="5506145"/>
            <a:ext cx="1239983" cy="1239983"/>
          </a:xfrm>
          <a:prstGeom prst="rect">
            <a:avLst/>
          </a:prstGeom>
        </p:spPr>
      </p:pic>
      <p:pic>
        <p:nvPicPr>
          <p:cNvPr id="274" name="Рисунок 273" descr="Мензурка">
            <a:hlinkClick r:id="rId8" action="ppaction://hlinksldjump"/>
            <a:extLst>
              <a:ext uri="{FF2B5EF4-FFF2-40B4-BE49-F238E27FC236}">
                <a16:creationId xmlns:a16="http://schemas.microsoft.com/office/drawing/2014/main" id="{5569A194-713D-423B-892D-11C81DDB0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52017" y="5506145"/>
            <a:ext cx="1239983" cy="1239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3636629-2615-4B13-B952-BEE3341FD023}"/>
                  </a:ext>
                </a:extLst>
              </p:cNvPr>
              <p:cNvSpPr txBox="1"/>
              <p:nvPr/>
            </p:nvSpPr>
            <p:spPr>
              <a:xfrm>
                <a:off x="0" y="575680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АИ92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=1,0784   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АИ95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=1,3293    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АИ98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=1,1226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3636629-2615-4B13-B952-BEE3341FD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6803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TextBox 275">
            <a:extLst>
              <a:ext uri="{FF2B5EF4-FFF2-40B4-BE49-F238E27FC236}">
                <a16:creationId xmlns:a16="http://schemas.microsoft.com/office/drawing/2014/main" id="{9373038C-1DF1-4D4F-948D-78D7D3F535B6}"/>
              </a:ext>
            </a:extLst>
          </p:cNvPr>
          <p:cNvSpPr txBox="1"/>
          <p:nvPr/>
        </p:nvSpPr>
        <p:spPr>
          <a:xfrm>
            <a:off x="416976" y="5347674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Критерии оптимальности: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02BB52EA-5581-4BCE-8D40-95E103633A9F}"/>
                  </a:ext>
                </a:extLst>
              </p:cNvPr>
              <p:cNvSpPr txBox="1"/>
              <p:nvPr/>
            </p:nvSpPr>
            <p:spPr>
              <a:xfrm>
                <a:off x="416976" y="6276707"/>
                <a:ext cx="200429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ru-RU" b="1" i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ru-RU" b="1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b="0" i="0">
                            <a:latin typeface="Cambria Math" panose="02040503050406030204" pitchFamily="18" charset="0"/>
                          </a:rPr>
                          <m:t>рецепт</m:t>
                        </m:r>
                      </m:sub>
                    </m:sSub>
                  </m:oMath>
                </a14:m>
                <a:r>
                  <a:rPr lang="ru-RU" b="1" dirty="0"/>
                  <a:t>=1,1768</a:t>
                </a: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02BB52EA-5581-4BCE-8D40-95E103633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76" y="6276707"/>
                <a:ext cx="2004292" cy="394210"/>
              </a:xfrm>
              <a:prstGeom prst="rect">
                <a:avLst/>
              </a:prstGeom>
              <a:blipFill>
                <a:blip r:embed="rId10"/>
                <a:stretch>
                  <a:fillRect l="-912" t="-10938" b="-171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7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ТПУ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CG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ПУ" id="{0BD3F098-35CF-4727-A4F3-1AC990350106}" vid="{919CEE89-0278-4697-8712-3E81D49E257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ТПУ</Template>
  <TotalTime>793</TotalTime>
  <Words>1751</Words>
  <Application>Microsoft Office PowerPoint</Application>
  <PresentationFormat>Широкоэкранный</PresentationFormat>
  <Paragraphs>659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Century Gothic</vt:lpstr>
      <vt:lpstr>Harrington</vt:lpstr>
      <vt:lpstr>Times New Roman</vt:lpstr>
      <vt:lpstr>Wingdings</vt:lpstr>
      <vt:lpstr>ТПУ</vt:lpstr>
      <vt:lpstr>Расчет календарного планирования выпуска бензинов различных марок</vt:lpstr>
      <vt:lpstr>Цели и задачи</vt:lpstr>
      <vt:lpstr>Теоретические основы процесса риформинга</vt:lpstr>
      <vt:lpstr>Технологическая реализация процесса риформинга</vt:lpstr>
      <vt:lpstr>Свойства индивидуальных компонентов</vt:lpstr>
      <vt:lpstr>Свойства индивидуальных компонентов</vt:lpstr>
      <vt:lpstr>Свойства индивидуальных компонентов</vt:lpstr>
      <vt:lpstr>Разработка рецептур</vt:lpstr>
      <vt:lpstr>Варианты рецептур</vt:lpstr>
      <vt:lpstr>Варианты рецептур</vt:lpstr>
      <vt:lpstr>Варианты рецептур</vt:lpstr>
      <vt:lpstr>Календарный план</vt:lpstr>
      <vt:lpstr>Использование остаточных потоков</vt:lpstr>
      <vt:lpstr>Экономическая целесообразность внедрения производства марки АИ-100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Даниил Лукьянов</dc:creator>
  <cp:lastModifiedBy>Даниил Лукьянов</cp:lastModifiedBy>
  <cp:revision>252</cp:revision>
  <dcterms:created xsi:type="dcterms:W3CDTF">2022-04-09T11:11:42Z</dcterms:created>
  <dcterms:modified xsi:type="dcterms:W3CDTF">2022-04-12T17:44:08Z</dcterms:modified>
</cp:coreProperties>
</file>